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handoutMasterIdLst>
    <p:handoutMasterId r:id="rId26"/>
  </p:handoutMasterIdLst>
  <p:sldIdLst>
    <p:sldId id="547" r:id="rId2"/>
    <p:sldId id="550" r:id="rId3"/>
    <p:sldId id="558" r:id="rId4"/>
    <p:sldId id="667" r:id="rId5"/>
    <p:sldId id="668" r:id="rId6"/>
    <p:sldId id="693" r:id="rId7"/>
    <p:sldId id="696" r:id="rId8"/>
    <p:sldId id="692" r:id="rId9"/>
    <p:sldId id="697" r:id="rId10"/>
    <p:sldId id="691" r:id="rId11"/>
    <p:sldId id="694" r:id="rId12"/>
    <p:sldId id="702" r:id="rId13"/>
    <p:sldId id="703" r:id="rId14"/>
    <p:sldId id="695" r:id="rId15"/>
    <p:sldId id="698" r:id="rId16"/>
    <p:sldId id="704" r:id="rId17"/>
    <p:sldId id="700" r:id="rId18"/>
    <p:sldId id="699" r:id="rId19"/>
    <p:sldId id="701" r:id="rId20"/>
    <p:sldId id="562" r:id="rId21"/>
    <p:sldId id="554" r:id="rId22"/>
    <p:sldId id="552" r:id="rId23"/>
    <p:sldId id="553" r:id="rId2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8" d="100"/>
          <a:sy n="58" d="100"/>
        </p:scale>
        <p:origin x="-78" y="-37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20/11/2018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11/20/2018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Memory leaks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Memory leaks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a:t>
            </a:r>
            <a:endParaRPr lang="en-CA" dirty="0"/>
          </a:p>
        </p:txBody>
      </p:sp>
      <p:sp>
        <p:nvSpPr>
          <p:cNvPr id="3" name="Content Placeholder 2"/>
          <p:cNvSpPr>
            <a:spLocks noGrp="1"/>
          </p:cNvSpPr>
          <p:nvPr>
            <p:ph idx="1"/>
          </p:nvPr>
        </p:nvSpPr>
        <p:spPr/>
        <p:txBody>
          <a:bodyPr/>
          <a:lstStyle/>
          <a:p>
            <a:r>
              <a:rPr lang="en-CA" dirty="0" smtClean="0"/>
              <a:t>Memory leaks occur if pointers are overwritten without the memory first being deallocated</a:t>
            </a:r>
          </a:p>
          <a:p>
            <a:pPr marL="800100" lvl="2" indent="0">
              <a:buNone/>
            </a:pPr>
            <a:r>
              <a:rPr lang="en-CA" dirty="0" smtClean="0">
                <a:latin typeface="Consolas" panose="020B0609020204030204" pitchFamily="49" charset="0"/>
                <a:cs typeface="Consolas" panose="020B0609020204030204" pitchFamily="49" charset="0"/>
              </a:rPr>
              <a:t>int f( </a:t>
            </a:r>
            <a:r>
              <a:rPr lang="en-CA" i="1" dirty="0" smtClean="0">
                <a:latin typeface="Consolas" panose="020B0609020204030204" pitchFamily="49" charset="0"/>
                <a:cs typeface="Consolas" panose="020B0609020204030204" pitchFamily="49" charset="0"/>
              </a:rPr>
              <a:t>parameters... </a:t>
            </a:r>
            <a:r>
              <a:rPr lang="en-CA" dirty="0" smtClean="0">
                <a:latin typeface="Consolas" panose="020B0609020204030204" pitchFamily="49" charset="0"/>
                <a:cs typeface="Consolas" panose="020B0609020204030204" pitchFamily="49" charset="0"/>
              </a:rPr>
              <a:t>) {</a:t>
            </a: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int *</a:t>
            </a:r>
            <a:r>
              <a:rPr lang="en-CA" b="1" dirty="0" err="1" smtClean="0">
                <a:solidFill>
                  <a:srgbClr val="FF0000"/>
                </a:solidFill>
                <a:latin typeface="Consolas" panose="020B0609020204030204" pitchFamily="49" charset="0"/>
                <a:cs typeface="Consolas" panose="020B0609020204030204" pitchFamily="49" charset="0"/>
              </a:rPr>
              <a:t>p_data_array</a:t>
            </a:r>
            <a:r>
              <a:rPr lang="en-CA" b="1" dirty="0" smtClean="0">
                <a:solidFill>
                  <a:srgbClr val="FF0000"/>
                </a:solidFill>
                <a:latin typeface="Consolas" panose="020B0609020204030204" pitchFamily="49" charset="0"/>
                <a:cs typeface="Consolas" panose="020B0609020204030204" pitchFamily="49" charset="0"/>
              </a:rPr>
              <a:t>{new int[10]};</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 Do something with the allocated memory</a:t>
            </a:r>
          </a:p>
          <a:p>
            <a:pPr marL="800100" lvl="2" indent="0">
              <a:buNone/>
            </a:pPr>
            <a:r>
              <a:rPr lang="en-CA" dirty="0" smtClean="0">
                <a:latin typeface="Consolas" panose="020B0609020204030204" pitchFamily="49" charset="0"/>
                <a:cs typeface="Consolas" panose="020B0609020204030204" pitchFamily="49" charset="0"/>
              </a:rPr>
              <a:t>    if ( </a:t>
            </a:r>
            <a:r>
              <a:rPr lang="en-CA" i="1" dirty="0" smtClean="0">
                <a:latin typeface="Consolas" panose="020B0609020204030204" pitchFamily="49" charset="0"/>
                <a:cs typeface="Consolas" panose="020B0609020204030204" pitchFamily="49" charset="0"/>
              </a:rPr>
              <a:t>some-condition</a:t>
            </a:r>
            <a:r>
              <a:rPr lang="en-CA" dirty="0" smtClean="0">
                <a:latin typeface="Consolas" panose="020B0609020204030204" pitchFamily="49" charset="0"/>
                <a:cs typeface="Consolas" panose="020B0609020204030204" pitchFamily="49" charset="0"/>
              </a:rPr>
              <a:t> ) {</a:t>
            </a:r>
          </a:p>
          <a:p>
            <a:pPr marL="800100" lvl="2" indent="0">
              <a:buNone/>
            </a:pPr>
            <a:r>
              <a:rPr lang="en-CA" dirty="0" smtClean="0">
                <a:latin typeface="Consolas" panose="020B0609020204030204" pitchFamily="49" charset="0"/>
                <a:cs typeface="Consolas" panose="020B0609020204030204" pitchFamily="49" charset="0"/>
              </a:rPr>
              <a:t>        // We need a larger array</a:t>
            </a: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a:t>
            </a:r>
            <a:r>
              <a:rPr lang="en-CA" b="1" dirty="0" err="1" smtClean="0">
                <a:solidFill>
                  <a:srgbClr val="FF0000"/>
                </a:solidFill>
                <a:latin typeface="Consolas" panose="020B0609020204030204" pitchFamily="49" charset="0"/>
                <a:cs typeface="Consolas" panose="020B0609020204030204" pitchFamily="49" charset="0"/>
              </a:rPr>
              <a:t>p_data_array</a:t>
            </a:r>
            <a:r>
              <a:rPr lang="en-CA" b="1" dirty="0" smtClean="0">
                <a:solidFill>
                  <a:srgbClr val="FF0000"/>
                </a:solidFill>
                <a:latin typeface="Consolas" panose="020B0609020204030204" pitchFamily="49" charset="0"/>
                <a:cs typeface="Consolas" panose="020B0609020204030204" pitchFamily="49" charset="0"/>
              </a:rPr>
              <a:t> = new int[20];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a:t>
            </a:r>
            <a:endParaRPr lang="en-CA" dirty="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delete[] </a:t>
            </a:r>
            <a:r>
              <a:rPr lang="en-CA" b="1" dirty="0" err="1" smtClean="0">
                <a:solidFill>
                  <a:srgbClr val="FF0000"/>
                </a:solidFill>
                <a:latin typeface="Consolas" panose="020B0609020204030204" pitchFamily="49" charset="0"/>
                <a:cs typeface="Consolas" panose="020B0609020204030204" pitchFamily="49" charset="0"/>
              </a:rPr>
              <a:t>p_data_array</a:t>
            </a:r>
            <a:r>
              <a:rPr lang="en-CA" b="1" dirty="0" smtClean="0">
                <a:solidFill>
                  <a:srgbClr val="FF0000"/>
                </a:solidFill>
                <a:latin typeface="Consolas" panose="020B0609020204030204" pitchFamily="49" charset="0"/>
                <a:cs typeface="Consolas" panose="020B0609020204030204" pitchFamily="49" charset="0"/>
              </a:rPr>
              <a:t>;</a:t>
            </a:r>
            <a:endParaRPr lang="en-CA" b="1" dirty="0">
              <a:solidFill>
                <a:srgbClr val="FF000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return </a:t>
            </a:r>
            <a:r>
              <a:rPr lang="en-CA" i="1" dirty="0" smtClean="0">
                <a:latin typeface="Consolas" panose="020B0609020204030204" pitchFamily="49" charset="0"/>
                <a:cs typeface="Consolas" panose="020B0609020204030204" pitchFamily="49" charset="0"/>
              </a:rPr>
              <a:t>return-value</a:t>
            </a: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268149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Solution: deallocate the memory first before assigning it again</a:t>
            </a:r>
            <a:r>
              <a:rPr lang="en-CA" dirty="0" smtClean="0">
                <a:solidFill>
                  <a:schemeClr val="bg1"/>
                </a:solidFill>
              </a:rPr>
              <a:t> x </a:t>
            </a:r>
            <a:r>
              <a:rPr lang="en-CA" dirty="0" err="1" smtClean="0">
                <a:solidFill>
                  <a:schemeClr val="bg1"/>
                </a:solidFill>
              </a:rPr>
              <a:t>x</a:t>
            </a:r>
            <a:r>
              <a:rPr lang="en-CA" dirty="0" smtClean="0">
                <a:solidFill>
                  <a:schemeClr val="bg1"/>
                </a:solidFill>
              </a:rPr>
              <a:t> </a:t>
            </a:r>
            <a:r>
              <a:rPr lang="en-CA" dirty="0" err="1" smtClean="0">
                <a:solidFill>
                  <a:schemeClr val="bg1"/>
                </a:solidFill>
              </a:rPr>
              <a:t>x</a:t>
            </a:r>
            <a:r>
              <a:rPr lang="en-CA" dirty="0" smtClean="0">
                <a:solidFill>
                  <a:schemeClr val="bg1"/>
                </a:solidFill>
              </a:rPr>
              <a:t> </a:t>
            </a:r>
            <a:r>
              <a:rPr lang="en-CA" dirty="0" err="1" smtClean="0">
                <a:solidFill>
                  <a:schemeClr val="bg1"/>
                </a:solidFill>
              </a:rPr>
              <a:t>x</a:t>
            </a:r>
            <a:r>
              <a:rPr lang="en-CA" dirty="0" smtClean="0">
                <a:solidFill>
                  <a:schemeClr val="bg1"/>
                </a:solidFill>
              </a:rPr>
              <a:t> </a:t>
            </a:r>
            <a:r>
              <a:rPr lang="en-CA" dirty="0" err="1" smtClean="0">
                <a:solidFill>
                  <a:schemeClr val="bg1"/>
                </a:solidFill>
              </a:rPr>
              <a:t>x</a:t>
            </a:r>
            <a:r>
              <a:rPr lang="en-CA" dirty="0" smtClean="0">
                <a:solidFill>
                  <a:schemeClr val="bg1"/>
                </a:solidFill>
              </a:rPr>
              <a:t> </a:t>
            </a:r>
            <a:r>
              <a:rPr lang="en-CA" dirty="0" err="1" smtClean="0">
                <a:solidFill>
                  <a:schemeClr val="bg1"/>
                </a:solidFill>
              </a:rPr>
              <a:t>x</a:t>
            </a:r>
            <a:r>
              <a:rPr lang="en-CA" dirty="0" smtClean="0">
                <a:solidFill>
                  <a:schemeClr val="bg1"/>
                </a:solidFill>
              </a:rPr>
              <a:t> </a:t>
            </a:r>
            <a:r>
              <a:rPr lang="en-CA" dirty="0" err="1" smtClean="0">
                <a:solidFill>
                  <a:schemeClr val="bg1"/>
                </a:solidFill>
              </a:rPr>
              <a:t>x</a:t>
            </a:r>
            <a:endParaRPr lang="en-CA" dirty="0" smtClean="0">
              <a:solidFill>
                <a:schemeClr val="bg1"/>
              </a:solidFill>
            </a:endParaRPr>
          </a:p>
          <a:p>
            <a:pPr marL="800100" lvl="2" indent="0">
              <a:buNone/>
            </a:pPr>
            <a:r>
              <a:rPr lang="en-CA" dirty="0" smtClean="0">
                <a:latin typeface="Consolas" panose="020B0609020204030204" pitchFamily="49" charset="0"/>
                <a:cs typeface="Consolas" panose="020B0609020204030204" pitchFamily="49" charset="0"/>
              </a:rPr>
              <a:t>int f( </a:t>
            </a:r>
            <a:r>
              <a:rPr lang="en-CA" i="1" dirty="0" smtClean="0">
                <a:latin typeface="Consolas" panose="020B0609020204030204" pitchFamily="49" charset="0"/>
                <a:cs typeface="Consolas" panose="020B0609020204030204" pitchFamily="49" charset="0"/>
              </a:rPr>
              <a:t>parameters... </a:t>
            </a:r>
            <a:r>
              <a:rPr lang="en-CA" dirty="0" smtClean="0">
                <a:latin typeface="Consolas" panose="020B0609020204030204" pitchFamily="49" charset="0"/>
                <a:cs typeface="Consolas" panose="020B0609020204030204" pitchFamily="49" charset="0"/>
              </a:rPr>
              <a:t>) {</a:t>
            </a: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int *</a:t>
            </a:r>
            <a:r>
              <a:rPr lang="en-CA" b="1" dirty="0" err="1" smtClean="0">
                <a:solidFill>
                  <a:srgbClr val="FF0000"/>
                </a:solidFill>
                <a:latin typeface="Consolas" panose="020B0609020204030204" pitchFamily="49" charset="0"/>
                <a:cs typeface="Consolas" panose="020B0609020204030204" pitchFamily="49" charset="0"/>
              </a:rPr>
              <a:t>p_data_array</a:t>
            </a:r>
            <a:r>
              <a:rPr lang="en-CA" b="1" dirty="0" smtClean="0">
                <a:solidFill>
                  <a:srgbClr val="FF0000"/>
                </a:solidFill>
                <a:latin typeface="Consolas" panose="020B0609020204030204" pitchFamily="49" charset="0"/>
                <a:cs typeface="Consolas" panose="020B0609020204030204" pitchFamily="49" charset="0"/>
              </a:rPr>
              <a:t>{new int[10]};</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 Do something with the allocated memory</a:t>
            </a:r>
          </a:p>
          <a:p>
            <a:pPr marL="800100" lvl="2" indent="0">
              <a:buNone/>
            </a:pPr>
            <a:r>
              <a:rPr lang="en-CA" dirty="0" smtClean="0">
                <a:latin typeface="Consolas" panose="020B0609020204030204" pitchFamily="49" charset="0"/>
                <a:cs typeface="Consolas" panose="020B0609020204030204" pitchFamily="49" charset="0"/>
              </a:rPr>
              <a:t>    if ( </a:t>
            </a:r>
            <a:r>
              <a:rPr lang="en-CA" i="1" dirty="0" smtClean="0">
                <a:latin typeface="Consolas" panose="020B0609020204030204" pitchFamily="49" charset="0"/>
                <a:cs typeface="Consolas" panose="020B0609020204030204" pitchFamily="49" charset="0"/>
              </a:rPr>
              <a:t>some-condition</a:t>
            </a:r>
            <a:r>
              <a:rPr lang="en-CA" dirty="0" smtClean="0">
                <a:latin typeface="Consolas" panose="020B0609020204030204" pitchFamily="49" charset="0"/>
                <a:cs typeface="Consolas" panose="020B0609020204030204" pitchFamily="49" charset="0"/>
              </a:rPr>
              <a:t> ) {</a:t>
            </a:r>
          </a:p>
          <a:p>
            <a:pPr marL="800100" lvl="2" indent="0">
              <a:buNone/>
            </a:pPr>
            <a:r>
              <a:rPr lang="en-CA" dirty="0" smtClean="0">
                <a:latin typeface="Consolas" panose="020B0609020204030204" pitchFamily="49" charset="0"/>
                <a:cs typeface="Consolas" panose="020B0609020204030204" pitchFamily="49" charset="0"/>
              </a:rPr>
              <a:t>        // Deallocate first, then assign new memory</a:t>
            </a: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delete[] </a:t>
            </a:r>
            <a:r>
              <a:rPr lang="en-CA" b="1" dirty="0" err="1" smtClean="0">
                <a:solidFill>
                  <a:srgbClr val="FF0000"/>
                </a:solidFill>
                <a:latin typeface="Consolas" panose="020B0609020204030204" pitchFamily="49" charset="0"/>
                <a:cs typeface="Consolas" panose="020B0609020204030204" pitchFamily="49" charset="0"/>
              </a:rPr>
              <a:t>p_data_array</a:t>
            </a:r>
            <a:r>
              <a:rPr lang="en-CA"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a:t>
            </a:r>
            <a:r>
              <a:rPr lang="en-CA" b="1" dirty="0" err="1" smtClean="0">
                <a:solidFill>
                  <a:srgbClr val="FF0000"/>
                </a:solidFill>
                <a:latin typeface="Consolas" panose="020B0609020204030204" pitchFamily="49" charset="0"/>
                <a:cs typeface="Consolas" panose="020B0609020204030204" pitchFamily="49" charset="0"/>
              </a:rPr>
              <a:t>p_data_array</a:t>
            </a:r>
            <a:r>
              <a:rPr lang="en-CA" b="1" dirty="0" smtClean="0">
                <a:solidFill>
                  <a:srgbClr val="FF0000"/>
                </a:solidFill>
                <a:latin typeface="Consolas" panose="020B0609020204030204" pitchFamily="49" charset="0"/>
                <a:cs typeface="Consolas" panose="020B0609020204030204" pitchFamily="49" charset="0"/>
              </a:rPr>
              <a:t> = new int[20];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a:t>
            </a:r>
            <a:endParaRPr lang="en-CA" dirty="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delete[] </a:t>
            </a:r>
            <a:r>
              <a:rPr lang="en-CA" b="1" dirty="0" err="1" smtClean="0">
                <a:solidFill>
                  <a:srgbClr val="FF0000"/>
                </a:solidFill>
                <a:latin typeface="Consolas" panose="020B0609020204030204" pitchFamily="49" charset="0"/>
                <a:cs typeface="Consolas" panose="020B0609020204030204" pitchFamily="49" charset="0"/>
              </a:rPr>
              <a:t>p_data_array</a:t>
            </a:r>
            <a:r>
              <a:rPr lang="en-CA" b="1" dirty="0" smtClean="0">
                <a:solidFill>
                  <a:srgbClr val="FF0000"/>
                </a:solidFill>
                <a:latin typeface="Consolas" panose="020B0609020204030204" pitchFamily="49" charset="0"/>
                <a:cs typeface="Consolas" panose="020B0609020204030204" pitchFamily="49" charset="0"/>
              </a:rPr>
              <a:t>;</a:t>
            </a:r>
            <a:endParaRPr lang="en-CA" b="1" dirty="0">
              <a:solidFill>
                <a:srgbClr val="FF000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return </a:t>
            </a:r>
            <a:r>
              <a:rPr lang="en-CA" i="1" dirty="0" smtClean="0">
                <a:latin typeface="Consolas" panose="020B0609020204030204" pitchFamily="49" charset="0"/>
                <a:cs typeface="Consolas" panose="020B0609020204030204" pitchFamily="49" charset="0"/>
              </a:rPr>
              <a:t>return-value</a:t>
            </a: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036826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Premature allocation</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Suppose an algorithm needs an </a:t>
            </a:r>
            <a:r>
              <a:rPr lang="en-CA" dirty="0" err="1" smtClean="0"/>
              <a:t>array</a:t>
            </a:r>
            <a:r>
              <a:rPr lang="en-CA" dirty="0" err="1" smtClean="0">
                <a:solidFill>
                  <a:schemeClr val="bg1"/>
                </a:solidFill>
              </a:rPr>
              <a:t>x</a:t>
            </a:r>
            <a:r>
              <a:rPr lang="en-CA" dirty="0" smtClean="0">
                <a:solidFill>
                  <a:schemeClr val="bg1"/>
                </a:solidFill>
              </a:rPr>
              <a:t> x</a:t>
            </a:r>
          </a:p>
          <a:p>
            <a:pPr marL="800100" lvl="2" indent="0">
              <a:buNone/>
            </a:pPr>
            <a:r>
              <a:rPr lang="en-CA" sz="1600" dirty="0" smtClean="0">
                <a:latin typeface="Consolas" panose="020B0609020204030204" pitchFamily="49" charset="0"/>
                <a:cs typeface="Consolas" panose="020B0609020204030204" pitchFamily="49" charset="0"/>
              </a:rPr>
              <a:t>double function_name( int m, int n, std::size_t cap</a:t>
            </a:r>
            <a:r>
              <a:rPr lang="en-CA" sz="1600" i="1"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r>
              <a:rPr lang="en-CA" sz="1600" b="1" dirty="0" smtClean="0">
                <a:solidFill>
                  <a:srgbClr val="FF0000"/>
                </a:solidFill>
                <a:latin typeface="Consolas" panose="020B0609020204030204" pitchFamily="49" charset="0"/>
                <a:cs typeface="Consolas" panose="020B0609020204030204" pitchFamily="49" charset="0"/>
              </a:rPr>
              <a:t>    int *</a:t>
            </a:r>
            <a:r>
              <a:rPr lang="en-CA" sz="1600" b="1" dirty="0" err="1" smtClean="0">
                <a:solidFill>
                  <a:srgbClr val="FF0000"/>
                </a:solidFill>
                <a:latin typeface="Consolas" panose="020B0609020204030204" pitchFamily="49" charset="0"/>
                <a:cs typeface="Consolas" panose="020B0609020204030204" pitchFamily="49" charset="0"/>
              </a:rPr>
              <a:t>p_distance_array</a:t>
            </a:r>
            <a:r>
              <a:rPr lang="en-CA" sz="1600" b="1" dirty="0" smtClean="0">
                <a:solidFill>
                  <a:srgbClr val="FF0000"/>
                </a:solidFill>
                <a:latin typeface="Consolas" panose="020B0609020204030204" pitchFamily="49" charset="0"/>
                <a:cs typeface="Consolas" panose="020B0609020204030204" pitchFamily="49" charset="0"/>
              </a:rPr>
              <a:t>{new int[cap]};</a:t>
            </a:r>
          </a:p>
          <a:p>
            <a:pPr marL="800100" lvl="2" indent="0">
              <a:buNone/>
            </a:pPr>
            <a:r>
              <a:rPr lang="en-CA" sz="1600" dirty="0" smtClean="0">
                <a:latin typeface="Consolas" panose="020B0609020204030204" pitchFamily="49" charset="0"/>
                <a:cs typeface="Consolas" panose="020B0609020204030204" pitchFamily="49" charset="0"/>
              </a:rPr>
              <a:t>    double distance{0.0};</a:t>
            </a:r>
            <a:endParaRPr lang="en-CA"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if ( m == n ) {</a:t>
            </a:r>
          </a:p>
          <a:p>
            <a:pPr marL="800100" lvl="2" indent="0">
              <a:buNone/>
            </a:pPr>
            <a:r>
              <a:rPr lang="en-CA" sz="1600" dirty="0" smtClean="0">
                <a:latin typeface="Consolas" panose="020B0609020204030204" pitchFamily="49" charset="0"/>
                <a:cs typeface="Consolas" panose="020B0609020204030204" pitchFamily="49" charset="0"/>
              </a:rPr>
              <a:t>        distance = 0.0;</a:t>
            </a:r>
          </a:p>
          <a:p>
            <a:pPr marL="800100" lvl="2" indent="0">
              <a:buNone/>
            </a:pPr>
            <a:r>
              <a:rPr lang="en-CA" sz="1600" dirty="0" smtClean="0">
                <a:latin typeface="Consolas" panose="020B0609020204030204" pitchFamily="49" charset="0"/>
                <a:cs typeface="Consolas" panose="020B0609020204030204" pitchFamily="49" charset="0"/>
              </a:rPr>
              <a:t>    } else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calculate 'distance' using  '</a:t>
            </a:r>
            <a:r>
              <a:rPr lang="en-CA" sz="1600" dirty="0" err="1" smtClean="0">
                <a:latin typeface="Consolas" panose="020B0609020204030204" pitchFamily="49" charset="0"/>
                <a:cs typeface="Consolas" panose="020B0609020204030204" pitchFamily="49" charset="0"/>
              </a:rPr>
              <a:t>p_distance_array</a:t>
            </a:r>
            <a:r>
              <a:rPr lang="en-CA" sz="1600" dirty="0" smtClean="0">
                <a:latin typeface="Consolas" panose="020B0609020204030204" pitchFamily="49" charset="0"/>
                <a:cs typeface="Consolas" panose="020B0609020204030204" pitchFamily="49" charset="0"/>
              </a:rPr>
              <a:t>' as a</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temporary array</a:t>
            </a:r>
            <a:endParaRPr lang="en-CA" sz="1600" dirty="0">
              <a:latin typeface="Consolas" panose="020B0609020204030204" pitchFamily="49" charset="0"/>
              <a:cs typeface="Consolas" panose="020B0609020204030204" pitchFamily="49" charset="0"/>
            </a:endParaRPr>
          </a:p>
          <a:p>
            <a:pPr marL="800100" lvl="2" indent="0">
              <a:buNone/>
            </a:pPr>
            <a:r>
              <a:rPr lang="en-CA" sz="1600" b="1" dirty="0" smtClean="0">
                <a:solidFill>
                  <a:srgbClr val="FF0000"/>
                </a:solidFill>
                <a:latin typeface="Consolas" panose="020B0609020204030204" pitchFamily="49" charset="0"/>
                <a:cs typeface="Consolas" panose="020B0609020204030204" pitchFamily="49" charset="0"/>
              </a:rPr>
              <a:t>        delete[] </a:t>
            </a:r>
            <a:r>
              <a:rPr lang="en-CA" sz="1600" b="1" dirty="0" err="1" smtClean="0">
                <a:solidFill>
                  <a:srgbClr val="FF0000"/>
                </a:solidFill>
                <a:latin typeface="Consolas" panose="020B0609020204030204" pitchFamily="49" charset="0"/>
                <a:cs typeface="Consolas" panose="020B0609020204030204" pitchFamily="49" charset="0"/>
              </a:rPr>
              <a:t>p_distance_array</a:t>
            </a:r>
            <a:r>
              <a:rPr lang="en-CA" sz="16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CA" sz="1600" b="1" dirty="0">
                <a:solidFill>
                  <a:srgbClr val="FF0000"/>
                </a:solidFill>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       </a:t>
            </a:r>
            <a:r>
              <a:rPr lang="en-CA" sz="1600" b="1" dirty="0" err="1" smtClean="0">
                <a:solidFill>
                  <a:srgbClr val="FF0000"/>
                </a:solidFill>
                <a:latin typeface="Consolas" panose="020B0609020204030204" pitchFamily="49" charset="0"/>
                <a:cs typeface="Consolas" panose="020B0609020204030204" pitchFamily="49" charset="0"/>
              </a:rPr>
              <a:t>p_distance_array</a:t>
            </a:r>
            <a:r>
              <a:rPr lang="en-CA" sz="1600" b="1" dirty="0" smtClean="0">
                <a:solidFill>
                  <a:srgbClr val="FF0000"/>
                </a:solidFill>
                <a:latin typeface="Consolas" panose="020B0609020204030204" pitchFamily="49" charset="0"/>
                <a:cs typeface="Consolas" panose="020B0609020204030204" pitchFamily="49" charset="0"/>
              </a:rPr>
              <a:t> = nullptr;</a:t>
            </a:r>
          </a:p>
          <a:p>
            <a:pPr marL="800100" lvl="2" indent="0">
              <a:buNone/>
            </a:pPr>
            <a:r>
              <a:rPr lang="en-CA" sz="1600" dirty="0" smtClean="0">
                <a:latin typeface="Consolas" panose="020B0609020204030204" pitchFamily="49" charset="0"/>
                <a:cs typeface="Consolas" panose="020B0609020204030204" pitchFamily="49" charset="0"/>
              </a:rPr>
              <a:t>    }</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Use 'distance' in some future calculation...</a:t>
            </a:r>
          </a:p>
          <a:p>
            <a:pPr marL="800100" lvl="2" indent="0">
              <a:buNone/>
            </a:pPr>
            <a:r>
              <a:rPr lang="en-CA" sz="1600" dirty="0" smtClean="0">
                <a:latin typeface="Consolas" panose="020B0609020204030204" pitchFamily="49" charset="0"/>
                <a:cs typeface="Consolas" panose="020B0609020204030204" pitchFamily="49" charset="0"/>
              </a:rPr>
              <a:t>    return </a:t>
            </a:r>
            <a:r>
              <a:rPr lang="en-CA" sz="1600" i="1" dirty="0" smtClean="0">
                <a:latin typeface="Consolas" panose="020B0609020204030204" pitchFamily="49" charset="0"/>
                <a:cs typeface="Consolas" panose="020B0609020204030204" pitchFamily="49" charset="0"/>
              </a:rPr>
              <a:t>return-value</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25691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Premature allocation</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Instead, declare and initialize only when the array is needed</a:t>
            </a:r>
            <a:endParaRPr lang="en-CA" dirty="0" smtClean="0">
              <a:solidFill>
                <a:schemeClr val="bg1"/>
              </a:solidFill>
            </a:endParaRPr>
          </a:p>
          <a:p>
            <a:pPr marL="800100" lvl="2" indent="0">
              <a:buNone/>
            </a:pPr>
            <a:r>
              <a:rPr lang="en-CA" sz="1600" dirty="0" smtClean="0">
                <a:latin typeface="Consolas" panose="020B0609020204030204" pitchFamily="49" charset="0"/>
                <a:cs typeface="Consolas" panose="020B0609020204030204" pitchFamily="49" charset="0"/>
              </a:rPr>
              <a:t>double function_name( int m, int n, std::size_t cap</a:t>
            </a:r>
            <a:r>
              <a:rPr lang="en-CA" sz="1600" i="1"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r>
              <a:rPr lang="en-CA" sz="1600" dirty="0" smtClean="0">
                <a:latin typeface="Consolas" panose="020B0609020204030204" pitchFamily="49" charset="0"/>
                <a:cs typeface="Consolas" panose="020B0609020204030204" pitchFamily="49" charset="0"/>
              </a:rPr>
              <a:t>    double distance{0.0};</a:t>
            </a:r>
            <a:endParaRPr lang="en-CA"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if ( m == n ) {</a:t>
            </a:r>
          </a:p>
          <a:p>
            <a:pPr marL="800100" lvl="2" indent="0">
              <a:buNone/>
            </a:pPr>
            <a:r>
              <a:rPr lang="en-CA" sz="1600" dirty="0" smtClean="0">
                <a:latin typeface="Consolas" panose="020B0609020204030204" pitchFamily="49" charset="0"/>
                <a:cs typeface="Consolas" panose="020B0609020204030204" pitchFamily="49" charset="0"/>
              </a:rPr>
              <a:t>        distance = 0.0;</a:t>
            </a:r>
          </a:p>
          <a:p>
            <a:pPr marL="800100" lvl="2" indent="0">
              <a:buNone/>
            </a:pPr>
            <a:r>
              <a:rPr lang="en-CA" sz="1600" dirty="0" smtClean="0">
                <a:latin typeface="Consolas" panose="020B0609020204030204" pitchFamily="49" charset="0"/>
                <a:cs typeface="Consolas" panose="020B0609020204030204" pitchFamily="49" charset="0"/>
              </a:rPr>
              <a:t>    } else {</a:t>
            </a:r>
          </a:p>
          <a:p>
            <a:pPr marL="800100" lvl="2" indent="0">
              <a:buNone/>
            </a:pPr>
            <a:r>
              <a:rPr lang="en-CA" sz="1600" b="1" dirty="0" smtClean="0">
                <a:solidFill>
                  <a:srgbClr val="FF0000"/>
                </a:solidFill>
                <a:latin typeface="Consolas" panose="020B0609020204030204" pitchFamily="49" charset="0"/>
                <a:cs typeface="Consolas" panose="020B0609020204030204" pitchFamily="49" charset="0"/>
              </a:rPr>
              <a:t>        </a:t>
            </a:r>
            <a:r>
              <a:rPr lang="en-CA" sz="1600" b="1" dirty="0">
                <a:solidFill>
                  <a:srgbClr val="FF0000"/>
                </a:solidFill>
                <a:latin typeface="Consolas" panose="020B0609020204030204" pitchFamily="49" charset="0"/>
                <a:cs typeface="Consolas" panose="020B0609020204030204" pitchFamily="49" charset="0"/>
              </a:rPr>
              <a:t>int *</a:t>
            </a:r>
            <a:r>
              <a:rPr lang="en-CA" sz="1600" b="1" dirty="0" err="1">
                <a:solidFill>
                  <a:srgbClr val="FF0000"/>
                </a:solidFill>
                <a:latin typeface="Consolas" panose="020B0609020204030204" pitchFamily="49" charset="0"/>
                <a:cs typeface="Consolas" panose="020B0609020204030204" pitchFamily="49" charset="0"/>
              </a:rPr>
              <a:t>p_distance_array</a:t>
            </a:r>
            <a:r>
              <a:rPr lang="en-CA" sz="1600" b="1" dirty="0">
                <a:solidFill>
                  <a:srgbClr val="FF0000"/>
                </a:solidFill>
                <a:latin typeface="Consolas" panose="020B0609020204030204" pitchFamily="49" charset="0"/>
                <a:cs typeface="Consolas" panose="020B0609020204030204" pitchFamily="49" charset="0"/>
              </a:rPr>
              <a:t>{new int[cap]};</a:t>
            </a:r>
          </a:p>
          <a:p>
            <a:pPr marL="800100" lvl="2" indent="0">
              <a:buNone/>
            </a:pPr>
            <a:r>
              <a:rPr lang="en-CA" sz="1600" dirty="0" smtClean="0">
                <a:latin typeface="Consolas" panose="020B0609020204030204" pitchFamily="49" charset="0"/>
                <a:cs typeface="Consolas" panose="020B0609020204030204" pitchFamily="49" charset="0"/>
              </a:rPr>
              <a:t>        // calculate 'distance' using  '</a:t>
            </a:r>
            <a:r>
              <a:rPr lang="en-CA" sz="1600" dirty="0" err="1" smtClean="0">
                <a:latin typeface="Consolas" panose="020B0609020204030204" pitchFamily="49" charset="0"/>
                <a:cs typeface="Consolas" panose="020B0609020204030204" pitchFamily="49" charset="0"/>
              </a:rPr>
              <a:t>p_distance_array</a:t>
            </a:r>
            <a:r>
              <a:rPr lang="en-CA" sz="1600" dirty="0" smtClean="0">
                <a:latin typeface="Consolas" panose="020B0609020204030204" pitchFamily="49" charset="0"/>
                <a:cs typeface="Consolas" panose="020B0609020204030204" pitchFamily="49" charset="0"/>
              </a:rPr>
              <a:t>' as a</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temporary array</a:t>
            </a:r>
            <a:endParaRPr lang="en-CA" sz="1600" dirty="0">
              <a:latin typeface="Consolas" panose="020B0609020204030204" pitchFamily="49" charset="0"/>
              <a:cs typeface="Consolas" panose="020B0609020204030204" pitchFamily="49" charset="0"/>
            </a:endParaRPr>
          </a:p>
          <a:p>
            <a:pPr marL="800100" lvl="2" indent="0">
              <a:buNone/>
            </a:pPr>
            <a:r>
              <a:rPr lang="en-CA" sz="1600" b="1" dirty="0" smtClean="0">
                <a:solidFill>
                  <a:srgbClr val="FF0000"/>
                </a:solidFill>
                <a:latin typeface="Consolas" panose="020B0609020204030204" pitchFamily="49" charset="0"/>
                <a:cs typeface="Consolas" panose="020B0609020204030204" pitchFamily="49" charset="0"/>
              </a:rPr>
              <a:t>        delete[] </a:t>
            </a:r>
            <a:r>
              <a:rPr lang="en-CA" sz="1600" b="1" dirty="0" err="1" smtClean="0">
                <a:solidFill>
                  <a:srgbClr val="FF0000"/>
                </a:solidFill>
                <a:latin typeface="Consolas" panose="020B0609020204030204" pitchFamily="49" charset="0"/>
                <a:cs typeface="Consolas" panose="020B0609020204030204" pitchFamily="49" charset="0"/>
              </a:rPr>
              <a:t>p_distance_array</a:t>
            </a:r>
            <a:r>
              <a:rPr lang="en-CA" sz="16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CA" sz="1600" b="1" dirty="0">
                <a:solidFill>
                  <a:srgbClr val="FF0000"/>
                </a:solidFill>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       </a:t>
            </a:r>
            <a:r>
              <a:rPr lang="en-CA" sz="1600" b="1" dirty="0" err="1" smtClean="0">
                <a:solidFill>
                  <a:srgbClr val="FF0000"/>
                </a:solidFill>
                <a:latin typeface="Consolas" panose="020B0609020204030204" pitchFamily="49" charset="0"/>
                <a:cs typeface="Consolas" panose="020B0609020204030204" pitchFamily="49" charset="0"/>
              </a:rPr>
              <a:t>p_distance_array</a:t>
            </a:r>
            <a:r>
              <a:rPr lang="en-CA" sz="1600" b="1" dirty="0" smtClean="0">
                <a:solidFill>
                  <a:srgbClr val="FF0000"/>
                </a:solidFill>
                <a:latin typeface="Consolas" panose="020B0609020204030204" pitchFamily="49" charset="0"/>
                <a:cs typeface="Consolas" panose="020B0609020204030204" pitchFamily="49" charset="0"/>
              </a:rPr>
              <a:t> = nullptr;</a:t>
            </a:r>
          </a:p>
          <a:p>
            <a:pPr marL="800100" lvl="2" indent="0">
              <a:buNone/>
            </a:pPr>
            <a:r>
              <a:rPr lang="en-CA" sz="1600" dirty="0" smtClean="0">
                <a:latin typeface="Consolas" panose="020B0609020204030204" pitchFamily="49" charset="0"/>
                <a:cs typeface="Consolas" panose="020B0609020204030204" pitchFamily="49" charset="0"/>
              </a:rPr>
              <a:t>    }</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Use 'distance' in some future calculation...</a:t>
            </a:r>
          </a:p>
          <a:p>
            <a:pPr marL="800100" lvl="2" indent="0">
              <a:buNone/>
            </a:pPr>
            <a:r>
              <a:rPr lang="en-CA" sz="1600" dirty="0" smtClean="0">
                <a:latin typeface="Consolas" panose="020B0609020204030204" pitchFamily="49" charset="0"/>
                <a:cs typeface="Consolas" panose="020B0609020204030204" pitchFamily="49" charset="0"/>
              </a:rPr>
              <a:t>    return </a:t>
            </a:r>
            <a:r>
              <a:rPr lang="en-CA" sz="1600" i="1" dirty="0" smtClean="0">
                <a:latin typeface="Consolas" panose="020B0609020204030204" pitchFamily="49" charset="0"/>
                <a:cs typeface="Consolas" panose="020B0609020204030204" pitchFamily="49" charset="0"/>
              </a:rPr>
              <a:t>return-value</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484039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Allocating memory in structures</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Consider our array structure:</a:t>
            </a:r>
          </a:p>
          <a:p>
            <a:pPr marL="800100" lvl="2" indent="0">
              <a:buNone/>
            </a:pPr>
            <a:r>
              <a:rPr lang="en-CA" dirty="0" smtClean="0">
                <a:latin typeface="Consolas" panose="020B0609020204030204" pitchFamily="49" charset="0"/>
                <a:cs typeface="Consolas" panose="020B0609020204030204" pitchFamily="49" charset="0"/>
              </a:rPr>
              <a:t>struct </a:t>
            </a:r>
            <a:r>
              <a:rPr lang="en-CA" dirty="0" err="1" smtClean="0">
                <a:latin typeface="Consolas" panose="020B0609020204030204" pitchFamily="49" charset="0"/>
                <a:cs typeface="Consolas" panose="020B0609020204030204" pitchFamily="49" charset="0"/>
              </a:rPr>
              <a:t>array_t</a:t>
            </a:r>
            <a:r>
              <a:rPr lang="en-CA" dirty="0" smtClean="0">
                <a:latin typeface="Consolas" panose="020B0609020204030204" pitchFamily="49" charset="0"/>
                <a:cs typeface="Consolas" panose="020B0609020204030204" pitchFamily="49" charset="0"/>
              </a:rPr>
              <a:t>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std::size_t capacity;</a:t>
            </a: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double p_array;</a:t>
            </a:r>
          </a:p>
          <a:p>
            <a:pPr marL="800100" lvl="2" indent="0">
              <a:buNone/>
            </a:pP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void </a:t>
            </a:r>
            <a:r>
              <a:rPr lang="en-CA" dirty="0" err="1" smtClean="0">
                <a:latin typeface="Consolas" panose="020B0609020204030204" pitchFamily="49" charset="0"/>
                <a:cs typeface="Consolas" panose="020B0609020204030204" pitchFamily="49" charset="0"/>
              </a:rPr>
              <a:t>array_create</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array_t</a:t>
            </a:r>
            <a:r>
              <a:rPr lang="en-CA" dirty="0" smtClean="0">
                <a:latin typeface="Consolas" panose="020B0609020204030204" pitchFamily="49" charset="0"/>
                <a:cs typeface="Consolas" panose="020B0609020204030204" pitchFamily="49" charset="0"/>
              </a:rPr>
              <a:t> &amp;array, std::size_t cap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array.capacity</a:t>
            </a:r>
            <a:r>
              <a:rPr lang="en-CA" dirty="0" smtClean="0">
                <a:latin typeface="Consolas" panose="020B0609020204030204" pitchFamily="49" charset="0"/>
                <a:cs typeface="Consolas" panose="020B0609020204030204" pitchFamily="49" charset="0"/>
              </a:rPr>
              <a:t> = cap;</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array.p_array</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new double[</a:t>
            </a:r>
            <a:r>
              <a:rPr lang="en-CA" dirty="0" err="1" smtClean="0">
                <a:latin typeface="Consolas" panose="020B0609020204030204" pitchFamily="49" charset="0"/>
                <a:cs typeface="Consolas" panose="020B0609020204030204" pitchFamily="49" charset="0"/>
              </a:rPr>
              <a:t>array.capacity</a:t>
            </a: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void </a:t>
            </a:r>
            <a:r>
              <a:rPr lang="en-CA" dirty="0" err="1" smtClean="0">
                <a:latin typeface="Consolas" panose="020B0609020204030204" pitchFamily="49" charset="0"/>
                <a:cs typeface="Consolas" panose="020B0609020204030204" pitchFamily="49" charset="0"/>
              </a:rPr>
              <a:t>array_destroy</a:t>
            </a: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array_t</a:t>
            </a:r>
            <a:r>
              <a:rPr lang="en-CA" dirty="0">
                <a:latin typeface="Consolas" panose="020B0609020204030204" pitchFamily="49" charset="0"/>
                <a:cs typeface="Consolas" panose="020B0609020204030204" pitchFamily="49" charset="0"/>
              </a:rPr>
              <a:t> &amp;array, std::size_t cap ) {</a:t>
            </a:r>
          </a:p>
          <a:p>
            <a:pPr marL="800100" lvl="2"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array.capacity</a:t>
            </a:r>
            <a:r>
              <a:rPr lang="en-CA" dirty="0">
                <a:latin typeface="Consolas" panose="020B0609020204030204" pitchFamily="49" charset="0"/>
                <a:cs typeface="Consolas" panose="020B0609020204030204" pitchFamily="49" charset="0"/>
              </a:rPr>
              <a:t> = cap;</a:t>
            </a:r>
          </a:p>
          <a:p>
            <a:pPr marL="800100" lvl="2"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array.p_array</a:t>
            </a:r>
            <a:r>
              <a:rPr lang="en-CA" dirty="0">
                <a:latin typeface="Consolas" panose="020B0609020204030204" pitchFamily="49" charset="0"/>
                <a:cs typeface="Consolas" panose="020B0609020204030204" pitchFamily="49" charset="0"/>
              </a:rPr>
              <a:t> = new double[</a:t>
            </a:r>
            <a:r>
              <a:rPr lang="en-CA" dirty="0" err="1">
                <a:latin typeface="Consolas" panose="020B0609020204030204" pitchFamily="49" charset="0"/>
                <a:cs typeface="Consolas" panose="020B0609020204030204" pitchFamily="49" charset="0"/>
              </a:rPr>
              <a:t>array.capacity</a:t>
            </a:r>
            <a:r>
              <a:rPr lang="en-CA" dirty="0">
                <a:latin typeface="Consolas" panose="020B0609020204030204" pitchFamily="49" charset="0"/>
                <a:cs typeface="Consolas" panose="020B0609020204030204" pitchFamily="49" charset="0"/>
              </a:rPr>
              <a:t>];</a:t>
            </a:r>
          </a:p>
          <a:p>
            <a:pPr marL="800100" lvl="2"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654907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Allocating memory in structures</a:t>
            </a:r>
          </a:p>
        </p:txBody>
      </p:sp>
      <p:sp>
        <p:nvSpPr>
          <p:cNvPr id="3" name="Content Placeholder 2"/>
          <p:cNvSpPr>
            <a:spLocks noGrp="1"/>
          </p:cNvSpPr>
          <p:nvPr>
            <p:ph idx="1"/>
          </p:nvPr>
        </p:nvSpPr>
        <p:spPr>
          <a:xfrm>
            <a:off x="457200" y="1600200"/>
            <a:ext cx="8579296" cy="4525963"/>
          </a:xfrm>
        </p:spPr>
        <p:txBody>
          <a:bodyPr/>
          <a:lstStyle/>
          <a:p>
            <a:r>
              <a:rPr lang="en-CA" dirty="0" smtClean="0"/>
              <a:t>Consider our array structure:</a:t>
            </a:r>
          </a:p>
          <a:p>
            <a:pPr marL="800100" lvl="2" indent="0">
              <a:buNone/>
            </a:pPr>
            <a:r>
              <a:rPr lang="en-CA" dirty="0" err="1" smtClean="0">
                <a:latin typeface="Consolas" panose="020B0609020204030204" pitchFamily="49" charset="0"/>
                <a:cs typeface="Consolas" panose="020B0609020204030204" pitchFamily="49" charset="0"/>
              </a:rPr>
              <a:t>array_t</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p_tmp_array</a:t>
            </a:r>
            <a:r>
              <a:rPr lang="en-CA" dirty="0" smtClean="0">
                <a:latin typeface="Consolas" panose="020B0609020204030204" pitchFamily="49" charset="0"/>
                <a:cs typeface="Consolas" panose="020B0609020204030204" pitchFamily="49" charset="0"/>
              </a:rPr>
              <a:t>{new </a:t>
            </a:r>
            <a:r>
              <a:rPr lang="en-CA" dirty="0" err="1" smtClean="0">
                <a:latin typeface="Consolas" panose="020B0609020204030204" pitchFamily="49" charset="0"/>
                <a:cs typeface="Consolas" panose="020B0609020204030204" pitchFamily="49" charset="0"/>
              </a:rPr>
              <a:t>array_t</a:t>
            </a:r>
            <a:r>
              <a:rPr lang="en-CA" dirty="0" smtClean="0">
                <a:latin typeface="Consolas" panose="020B0609020204030204" pitchFamily="49" charset="0"/>
                <a:cs typeface="Consolas" panose="020B0609020204030204" pitchFamily="49" charset="0"/>
              </a:rPr>
              <a:t>};</a:t>
            </a:r>
          </a:p>
          <a:p>
            <a:pPr marL="800100" lvl="2" indent="0">
              <a:buNone/>
            </a:pPr>
            <a:r>
              <a:rPr lang="en-CA" dirty="0" err="1" smtClean="0">
                <a:latin typeface="Consolas" panose="020B0609020204030204" pitchFamily="49" charset="0"/>
                <a:cs typeface="Consolas" panose="020B0609020204030204" pitchFamily="49" charset="0"/>
              </a:rPr>
              <a:t>array_create</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p_tmp_array</a:t>
            </a:r>
            <a:r>
              <a:rPr lang="en-CA" dirty="0" smtClean="0">
                <a:latin typeface="Consolas" panose="020B0609020204030204" pitchFamily="49" charset="0"/>
                <a:cs typeface="Consolas" panose="020B0609020204030204" pitchFamily="49" charset="0"/>
              </a:rPr>
              <a:t>, 64 );</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Use the temporary array...</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Forget to call '</a:t>
            </a:r>
            <a:r>
              <a:rPr lang="en-CA" dirty="0" err="1" smtClean="0">
                <a:latin typeface="Consolas" panose="020B0609020204030204" pitchFamily="49" charset="0"/>
                <a:cs typeface="Consolas" panose="020B0609020204030204" pitchFamily="49" charset="0"/>
              </a:rPr>
              <a:t>array_destroy</a:t>
            </a: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delete </a:t>
            </a:r>
            <a:r>
              <a:rPr lang="en-CA" dirty="0" err="1" smtClean="0">
                <a:latin typeface="Consolas" panose="020B0609020204030204" pitchFamily="49" charset="0"/>
                <a:cs typeface="Consolas" panose="020B0609020204030204" pitchFamily="49" charset="0"/>
              </a:rPr>
              <a:t>p_tmp_array</a:t>
            </a:r>
            <a:r>
              <a:rPr lang="en-CA" dirty="0" smtClean="0">
                <a:latin typeface="Consolas" panose="020B0609020204030204" pitchFamily="49" charset="0"/>
                <a:cs typeface="Consolas" panose="020B0609020204030204" pitchFamily="49" charset="0"/>
              </a:rPr>
              <a:t>;</a:t>
            </a:r>
          </a:p>
          <a:p>
            <a:pPr marL="800100" lvl="2" indent="0">
              <a:buNone/>
            </a:pPr>
            <a:r>
              <a:rPr lang="en-CA" dirty="0" err="1" smtClean="0">
                <a:latin typeface="Consolas" panose="020B0609020204030204" pitchFamily="49" charset="0"/>
                <a:cs typeface="Consolas" panose="020B0609020204030204" pitchFamily="49" charset="0"/>
              </a:rPr>
              <a:t>p_tmp_array</a:t>
            </a:r>
            <a:r>
              <a:rPr lang="en-CA" dirty="0" smtClean="0">
                <a:latin typeface="Consolas" panose="020B0609020204030204" pitchFamily="49" charset="0"/>
                <a:cs typeface="Consolas" panose="020B0609020204030204" pitchFamily="49" charset="0"/>
              </a:rPr>
              <a:t> = nullptr;</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The memory for the array is still allocated...</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450991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to avoid memory leaks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Some tips for avoiding memory leaks:</a:t>
            </a:r>
          </a:p>
          <a:p>
            <a:pPr lvl="1"/>
            <a:r>
              <a:rPr lang="en-CA" dirty="0" smtClean="0"/>
              <a:t>Try to allocate </a:t>
            </a:r>
            <a:r>
              <a:rPr lang="en-CA" dirty="0"/>
              <a:t>memory only during initialization</a:t>
            </a:r>
          </a:p>
          <a:p>
            <a:pPr lvl="1"/>
            <a:r>
              <a:rPr lang="en-CA" dirty="0" smtClean="0"/>
              <a:t>Check pointers before they leave scope</a:t>
            </a:r>
          </a:p>
          <a:p>
            <a:pPr lvl="2"/>
            <a:r>
              <a:rPr lang="en-CA" dirty="0" smtClean="0"/>
              <a:t>All pointers should either be</a:t>
            </a:r>
          </a:p>
          <a:p>
            <a:pPr lvl="3"/>
            <a:r>
              <a:rPr lang="en-CA" dirty="0" smtClean="0"/>
              <a:t>Return values or</a:t>
            </a:r>
          </a:p>
          <a:p>
            <a:pPr lvl="3"/>
            <a:r>
              <a:rPr lang="en-CA" dirty="0" smtClean="0"/>
              <a:t>Deallocated and set to </a:t>
            </a:r>
            <a:r>
              <a:rPr lang="en-CA" dirty="0" smtClean="0">
                <a:latin typeface="Consolas" panose="020B0609020204030204" pitchFamily="49" charset="0"/>
                <a:cs typeface="Consolas" panose="020B0609020204030204" pitchFamily="49" charset="0"/>
              </a:rPr>
              <a:t>'nullptr'</a:t>
            </a:r>
          </a:p>
          <a:p>
            <a:pPr lvl="1"/>
            <a:r>
              <a:rPr lang="en-CA" dirty="0" smtClean="0"/>
              <a:t>Pointers should only be defined in the smallest necessary scope</a:t>
            </a:r>
          </a:p>
        </p:txBody>
      </p:sp>
    </p:spTree>
    <p:extLst>
      <p:ext uri="{BB962C8B-B14F-4D97-AF65-F5344CB8AC3E}">
        <p14:creationId xmlns:p14="http://schemas.microsoft.com/office/powerpoint/2010/main" val="91615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Restrict allocation to initialization</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Try to restrict allocation to initialization</a:t>
            </a:r>
          </a:p>
          <a:p>
            <a:pPr lvl="1"/>
            <a:r>
              <a:rPr lang="en-CA" dirty="0" smtClean="0"/>
              <a:t>If possibly, only allocate when a variable is being initialized</a:t>
            </a:r>
            <a:endParaRPr lang="en-CA" dirty="0" smtClean="0">
              <a:latin typeface="Consolas" panose="020B0609020204030204" pitchFamily="49" charset="0"/>
              <a:cs typeface="Consolas" panose="020B0609020204030204" pitchFamily="49" charset="0"/>
            </a:endParaRPr>
          </a:p>
          <a:p>
            <a:pPr marL="1314450" lvl="3" indent="0">
              <a:buNone/>
            </a:pPr>
            <a:r>
              <a:rPr lang="en-CA" dirty="0" smtClean="0">
                <a:latin typeface="Consolas" panose="020B0609020204030204" pitchFamily="49" charset="0"/>
                <a:cs typeface="Consolas" panose="020B0609020204030204" pitchFamily="49" charset="0"/>
              </a:rPr>
              <a:t>double *function_name( </a:t>
            </a:r>
            <a:r>
              <a:rPr lang="en-CA" i="1" dirty="0" smtClean="0">
                <a:latin typeface="Consolas" panose="020B0609020204030204" pitchFamily="49" charset="0"/>
                <a:cs typeface="Consolas" panose="020B0609020204030204" pitchFamily="49" charset="0"/>
              </a:rPr>
              <a:t>parameters…</a:t>
            </a:r>
            <a:r>
              <a:rPr lang="en-CA" dirty="0" smtClean="0">
                <a:latin typeface="Consolas" panose="020B0609020204030204" pitchFamily="49" charset="0"/>
                <a:cs typeface="Consolas" panose="020B0609020204030204" pitchFamily="49" charset="0"/>
              </a:rPr>
              <a:t> ) {</a:t>
            </a:r>
          </a:p>
          <a:p>
            <a:pPr marL="1314450" lvl="3" indent="0">
              <a:buNone/>
            </a:pPr>
            <a:r>
              <a:rPr lang="en-CA" dirty="0" smtClean="0">
                <a:latin typeface="Consolas" panose="020B0609020204030204" pitchFamily="49" charset="0"/>
                <a:cs typeface="Consolas" panose="020B0609020204030204" pitchFamily="49" charset="0"/>
              </a:rPr>
              <a:t>    // do not declare </a:t>
            </a:r>
            <a:r>
              <a:rPr lang="en-CA" dirty="0" err="1" smtClean="0">
                <a:latin typeface="Consolas" panose="020B0609020204030204" pitchFamily="49" charset="0"/>
                <a:cs typeface="Consolas" panose="020B0609020204030204" pitchFamily="49" charset="0"/>
              </a:rPr>
              <a:t>p_int</a:t>
            </a:r>
            <a:r>
              <a:rPr lang="en-CA" dirty="0" smtClean="0">
                <a:latin typeface="Consolas" panose="020B0609020204030204" pitchFamily="49" charset="0"/>
                <a:cs typeface="Consolas" panose="020B0609020204030204" pitchFamily="49" charset="0"/>
              </a:rPr>
              <a:t> here</a:t>
            </a:r>
          </a:p>
          <a:p>
            <a:pPr marL="1314450" lvl="3" indent="0">
              <a:buNone/>
            </a:pPr>
            <a:endParaRPr lang="en-CA" dirty="0" smtClean="0">
              <a:latin typeface="Consolas" panose="020B0609020204030204" pitchFamily="49" charset="0"/>
              <a:cs typeface="Consolas" panose="020B0609020204030204" pitchFamily="49" charset="0"/>
            </a:endParaRPr>
          </a:p>
          <a:p>
            <a:pPr marL="131445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while ( </a:t>
            </a:r>
            <a:r>
              <a:rPr lang="en-CA" i="1" dirty="0" smtClean="0">
                <a:latin typeface="Consolas" panose="020B0609020204030204" pitchFamily="49" charset="0"/>
                <a:cs typeface="Consolas" panose="020B0609020204030204" pitchFamily="49" charset="0"/>
              </a:rPr>
              <a:t>condition</a:t>
            </a:r>
            <a:r>
              <a:rPr lang="en-CA" dirty="0" smtClean="0">
                <a:latin typeface="Consolas" panose="020B0609020204030204" pitchFamily="49" charset="0"/>
                <a:cs typeface="Consolas" panose="020B0609020204030204" pitchFamily="49" charset="0"/>
              </a:rPr>
              <a:t> ) {</a:t>
            </a:r>
          </a:p>
          <a:p>
            <a:pPr marL="131445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C00000"/>
                </a:solidFill>
                <a:latin typeface="Consolas" panose="020B0609020204030204" pitchFamily="49" charset="0"/>
                <a:cs typeface="Consolas" panose="020B0609020204030204" pitchFamily="49" charset="0"/>
              </a:rPr>
              <a:t>int *</a:t>
            </a:r>
            <a:r>
              <a:rPr lang="en-CA" b="1" dirty="0" err="1" smtClean="0">
                <a:solidFill>
                  <a:srgbClr val="C00000"/>
                </a:solidFill>
                <a:latin typeface="Consolas" panose="020B0609020204030204" pitchFamily="49" charset="0"/>
                <a:cs typeface="Consolas" panose="020B0609020204030204" pitchFamily="49" charset="0"/>
              </a:rPr>
              <a:t>p_int</a:t>
            </a:r>
            <a:r>
              <a:rPr lang="en-CA" b="1" dirty="0" smtClean="0">
                <a:solidFill>
                  <a:srgbClr val="C00000"/>
                </a:solidFill>
                <a:latin typeface="Consolas" panose="020B0609020204030204" pitchFamily="49" charset="0"/>
                <a:cs typeface="Consolas" panose="020B0609020204030204" pitchFamily="49" charset="0"/>
              </a:rPr>
              <a:t>{new int{</a:t>
            </a:r>
            <a:r>
              <a:rPr lang="en-CA" b="1" i="1" dirty="0" smtClean="0">
                <a:solidFill>
                  <a:srgbClr val="C00000"/>
                </a:solidFill>
                <a:latin typeface="Consolas" panose="020B0609020204030204" pitchFamily="49" charset="0"/>
                <a:cs typeface="Consolas" panose="020B0609020204030204" pitchFamily="49" charset="0"/>
              </a:rPr>
              <a:t>some_value</a:t>
            </a:r>
            <a:r>
              <a:rPr lang="en-CA" b="1" dirty="0" smtClean="0">
                <a:solidFill>
                  <a:srgbClr val="C00000"/>
                </a:solidFill>
                <a:latin typeface="Consolas" panose="020B0609020204030204" pitchFamily="49" charset="0"/>
                <a:cs typeface="Consolas" panose="020B0609020204030204" pitchFamily="49" charset="0"/>
              </a:rPr>
              <a:t>}};</a:t>
            </a:r>
          </a:p>
          <a:p>
            <a:pPr marL="1314450" lvl="3" indent="0">
              <a:buNone/>
            </a:pPr>
            <a:r>
              <a:rPr lang="en-CA" dirty="0" smtClean="0">
                <a:latin typeface="Consolas" panose="020B0609020204030204" pitchFamily="49" charset="0"/>
                <a:cs typeface="Consolas" panose="020B0609020204030204" pitchFamily="49" charset="0"/>
              </a:rPr>
              <a:t>        // Do something with '</a:t>
            </a:r>
            <a:r>
              <a:rPr lang="en-CA" dirty="0" err="1" smtClean="0">
                <a:latin typeface="Consolas" panose="020B0609020204030204" pitchFamily="49" charset="0"/>
                <a:cs typeface="Consolas" panose="020B0609020204030204" pitchFamily="49" charset="0"/>
              </a:rPr>
              <a:t>p_int</a:t>
            </a:r>
            <a:r>
              <a:rPr lang="en-CA" dirty="0" smtClean="0">
                <a:latin typeface="Consolas" panose="020B0609020204030204" pitchFamily="49" charset="0"/>
                <a:cs typeface="Consolas" panose="020B0609020204030204" pitchFamily="49" charset="0"/>
              </a:rPr>
              <a:t>'</a:t>
            </a:r>
          </a:p>
          <a:p>
            <a:pPr marL="131445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C00000"/>
                </a:solidFill>
                <a:latin typeface="Consolas" panose="020B0609020204030204" pitchFamily="49" charset="0"/>
                <a:cs typeface="Consolas" panose="020B0609020204030204" pitchFamily="49" charset="0"/>
              </a:rPr>
              <a:t>delete </a:t>
            </a:r>
            <a:r>
              <a:rPr lang="en-CA" b="1" dirty="0" err="1" smtClean="0">
                <a:solidFill>
                  <a:srgbClr val="C00000"/>
                </a:solidFill>
                <a:latin typeface="Consolas" panose="020B0609020204030204" pitchFamily="49" charset="0"/>
                <a:cs typeface="Consolas" panose="020B0609020204030204" pitchFamily="49" charset="0"/>
              </a:rPr>
              <a:t>p_int</a:t>
            </a:r>
            <a:r>
              <a:rPr lang="en-CA" b="1" dirty="0" smtClean="0">
                <a:solidFill>
                  <a:srgbClr val="C00000"/>
                </a:solidFill>
                <a:latin typeface="Consolas" panose="020B0609020204030204" pitchFamily="49" charset="0"/>
                <a:cs typeface="Consolas" panose="020B0609020204030204" pitchFamily="49" charset="0"/>
              </a:rPr>
              <a:t>;</a:t>
            </a:r>
          </a:p>
          <a:p>
            <a:pPr marL="1314450" lvl="3" indent="0">
              <a:buNone/>
            </a:pPr>
            <a:r>
              <a:rPr lang="en-CA" b="1" dirty="0" smtClean="0">
                <a:solidFill>
                  <a:srgbClr val="C00000"/>
                </a:solidFill>
                <a:latin typeface="Consolas" panose="020B0609020204030204" pitchFamily="49" charset="0"/>
                <a:cs typeface="Consolas" panose="020B0609020204030204" pitchFamily="49" charset="0"/>
              </a:rPr>
              <a:t>        </a:t>
            </a:r>
            <a:r>
              <a:rPr lang="en-CA" b="1" dirty="0" err="1" smtClean="0">
                <a:solidFill>
                  <a:srgbClr val="C00000"/>
                </a:solidFill>
                <a:latin typeface="Consolas" panose="020B0609020204030204" pitchFamily="49" charset="0"/>
                <a:cs typeface="Consolas" panose="020B0609020204030204" pitchFamily="49" charset="0"/>
              </a:rPr>
              <a:t>p_int</a:t>
            </a:r>
            <a:r>
              <a:rPr lang="en-CA" b="1" dirty="0" smtClean="0">
                <a:solidFill>
                  <a:srgbClr val="C00000"/>
                </a:solidFill>
                <a:latin typeface="Consolas" panose="020B0609020204030204" pitchFamily="49" charset="0"/>
                <a:cs typeface="Consolas" panose="020B0609020204030204" pitchFamily="49" charset="0"/>
              </a:rPr>
              <a:t> = nullptr;</a:t>
            </a:r>
            <a:endParaRPr lang="en-CA" b="1" dirty="0">
              <a:solidFill>
                <a:srgbClr val="C00000"/>
              </a:solidFill>
              <a:latin typeface="Consolas" panose="020B0609020204030204" pitchFamily="49" charset="0"/>
              <a:cs typeface="Consolas" panose="020B0609020204030204" pitchFamily="49" charset="0"/>
            </a:endParaRPr>
          </a:p>
          <a:p>
            <a:pPr marL="1314450" lvl="3" indent="0">
              <a:buNone/>
            </a:pP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marL="1314450" lvl="3" indent="0">
              <a:buNone/>
            </a:pPr>
            <a:r>
              <a:rPr lang="en-CA" dirty="0" smtClean="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4119836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Check pointers before they leave scope</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Avoiding memory leaks requires rigorous control on the assignment:</a:t>
            </a:r>
          </a:p>
          <a:p>
            <a:pPr lvl="1"/>
            <a:r>
              <a:rPr lang="en-CA" dirty="0" smtClean="0"/>
              <a:t>After deleting a pointer, set the value to </a:t>
            </a:r>
            <a:r>
              <a:rPr lang="en-CA" dirty="0" smtClean="0">
                <a:latin typeface="Consolas" panose="020B0609020204030204" pitchFamily="49" charset="0"/>
                <a:cs typeface="Consolas" panose="020B0609020204030204" pitchFamily="49" charset="0"/>
              </a:rPr>
              <a:t>nullptr</a:t>
            </a:r>
          </a:p>
          <a:p>
            <a:pPr lvl="1"/>
            <a:r>
              <a:rPr lang="en-CA" dirty="0" smtClean="0"/>
              <a:t>At the end of a function, either all pointers should be </a:t>
            </a:r>
            <a:r>
              <a:rPr lang="en-CA" dirty="0" smtClean="0">
                <a:latin typeface="Consolas" panose="020B0609020204030204" pitchFamily="49" charset="0"/>
                <a:cs typeface="Consolas" panose="020B0609020204030204" pitchFamily="49" charset="0"/>
              </a:rPr>
              <a:t>nullptr</a:t>
            </a:r>
            <a:r>
              <a:rPr lang="en-CA" dirty="0" smtClean="0"/>
              <a:t> or returned</a:t>
            </a:r>
          </a:p>
          <a:p>
            <a:pPr marL="1314450" lvl="3" indent="0">
              <a:buNone/>
            </a:pPr>
            <a:r>
              <a:rPr lang="en-CA" dirty="0" smtClean="0">
                <a:latin typeface="Consolas" panose="020B0609020204030204" pitchFamily="49" charset="0"/>
                <a:cs typeface="Consolas" panose="020B0609020204030204" pitchFamily="49" charset="0"/>
              </a:rPr>
              <a:t>double *function_name( </a:t>
            </a:r>
            <a:r>
              <a:rPr lang="en-CA" i="1" dirty="0" smtClean="0">
                <a:latin typeface="Consolas" panose="020B0609020204030204" pitchFamily="49" charset="0"/>
                <a:cs typeface="Consolas" panose="020B0609020204030204" pitchFamily="49" charset="0"/>
              </a:rPr>
              <a:t>parameters…</a:t>
            </a:r>
            <a:r>
              <a:rPr lang="en-CA" dirty="0" smtClean="0">
                <a:latin typeface="Consolas" panose="020B0609020204030204" pitchFamily="49" charset="0"/>
                <a:cs typeface="Consolas" panose="020B0609020204030204" pitchFamily="49" charset="0"/>
              </a:rPr>
              <a:t> ) {</a:t>
            </a:r>
          </a:p>
          <a:p>
            <a:pPr marL="1314450" lvl="3" indent="0">
              <a:buNone/>
            </a:pPr>
            <a:r>
              <a:rPr lang="en-CA" dirty="0" smtClean="0">
                <a:latin typeface="Consolas" panose="020B0609020204030204" pitchFamily="49" charset="0"/>
                <a:cs typeface="Consolas" panose="020B0609020204030204" pitchFamily="49" charset="0"/>
              </a:rPr>
              <a:t>    int *</a:t>
            </a:r>
            <a:r>
              <a:rPr lang="en-CA" dirty="0" err="1" smtClean="0">
                <a:latin typeface="Consolas" panose="020B0609020204030204" pitchFamily="49" charset="0"/>
                <a:cs typeface="Consolas" panose="020B0609020204030204" pitchFamily="49" charset="0"/>
              </a:rPr>
              <a:t>p_int</a:t>
            </a:r>
            <a:r>
              <a:rPr lang="en-CA" dirty="0" smtClean="0">
                <a:latin typeface="Consolas" panose="020B0609020204030204" pitchFamily="49" charset="0"/>
                <a:cs typeface="Consolas" panose="020B0609020204030204" pitchFamily="49" charset="0"/>
              </a:rPr>
              <a:t>{new int{42}};</a:t>
            </a:r>
          </a:p>
          <a:p>
            <a:pPr marL="1314450" lvl="3" indent="0">
              <a:buNone/>
            </a:pPr>
            <a:r>
              <a:rPr lang="en-CA" dirty="0" smtClean="0">
                <a:latin typeface="Consolas" panose="020B0609020204030204" pitchFamily="49" charset="0"/>
                <a:cs typeface="Consolas" panose="020B0609020204030204" pitchFamily="49" charset="0"/>
              </a:rPr>
              <a:t>    int *p_return_value{new double{3.14}};</a:t>
            </a:r>
          </a:p>
          <a:p>
            <a:pPr marL="1314450" lvl="3" indent="0">
              <a:buNone/>
            </a:pPr>
            <a:endParaRPr lang="en-CA" dirty="0">
              <a:latin typeface="Consolas" panose="020B0609020204030204" pitchFamily="49" charset="0"/>
              <a:cs typeface="Consolas" panose="020B0609020204030204" pitchFamily="49" charset="0"/>
            </a:endParaRPr>
          </a:p>
          <a:p>
            <a:pPr marL="1314450" lvl="3" indent="0">
              <a:buNone/>
            </a:pPr>
            <a:r>
              <a:rPr lang="en-CA" dirty="0" smtClean="0">
                <a:latin typeface="Consolas" panose="020B0609020204030204" pitchFamily="49" charset="0"/>
                <a:cs typeface="Consolas" panose="020B0609020204030204" pitchFamily="49" charset="0"/>
              </a:rPr>
              <a:t>	// Do something...</a:t>
            </a:r>
          </a:p>
          <a:p>
            <a:pPr marL="1314450" lvl="3" indent="0">
              <a:buNone/>
            </a:pPr>
            <a:r>
              <a:rPr lang="en-CA" dirty="0" smtClean="0">
                <a:latin typeface="Consolas" panose="020B0609020204030204" pitchFamily="49" charset="0"/>
                <a:cs typeface="Consolas" panose="020B0609020204030204" pitchFamily="49" charset="0"/>
              </a:rPr>
              <a:t>    //  - at some point you must delete '</a:t>
            </a:r>
            <a:r>
              <a:rPr lang="en-CA" dirty="0" err="1" smtClean="0">
                <a:latin typeface="Consolas" panose="020B0609020204030204" pitchFamily="49" charset="0"/>
                <a:cs typeface="Consolas" panose="020B0609020204030204" pitchFamily="49" charset="0"/>
              </a:rPr>
              <a:t>p_int</a:t>
            </a:r>
            <a:r>
              <a:rPr lang="en-CA" dirty="0" smtClean="0">
                <a:latin typeface="Consolas" panose="020B0609020204030204" pitchFamily="49" charset="0"/>
                <a:cs typeface="Consolas" panose="020B0609020204030204" pitchFamily="49" charset="0"/>
              </a:rPr>
              <a:t>' and </a:t>
            </a:r>
          </a:p>
          <a:p>
            <a:pPr marL="1314450" lvl="3" indent="0">
              <a:buNone/>
            </a:pPr>
            <a:r>
              <a:rPr lang="en-CA" dirty="0" smtClean="0">
                <a:latin typeface="Consolas" panose="020B0609020204030204" pitchFamily="49" charset="0"/>
                <a:cs typeface="Consolas" panose="020B0609020204030204" pitchFamily="49" charset="0"/>
              </a:rPr>
              <a:t>    //    assign it the value 'nullptr'</a:t>
            </a:r>
          </a:p>
          <a:p>
            <a:pPr marL="1314450" lvl="3" indent="0">
              <a:buNone/>
            </a:pPr>
            <a:endParaRPr lang="en-CA" dirty="0" smtClean="0">
              <a:latin typeface="Consolas" panose="020B0609020204030204" pitchFamily="49" charset="0"/>
              <a:cs typeface="Consolas" panose="020B0609020204030204" pitchFamily="49" charset="0"/>
            </a:endParaRPr>
          </a:p>
          <a:p>
            <a:pPr marL="1314450" lvl="3" indent="0">
              <a:buNone/>
            </a:pPr>
            <a:r>
              <a:rPr lang="en-CA" dirty="0" smtClean="0">
                <a:latin typeface="Consolas" panose="020B0609020204030204" pitchFamily="49" charset="0"/>
                <a:cs typeface="Consolas" panose="020B0609020204030204" pitchFamily="49" charset="0"/>
              </a:rPr>
              <a:t>    assert( </a:t>
            </a:r>
            <a:r>
              <a:rPr lang="en-CA" dirty="0" err="1" smtClean="0">
                <a:latin typeface="Consolas" panose="020B0609020204030204" pitchFamily="49" charset="0"/>
                <a:cs typeface="Consolas" panose="020B0609020204030204" pitchFamily="49" charset="0"/>
              </a:rPr>
              <a:t>p_int</a:t>
            </a:r>
            <a:r>
              <a:rPr lang="en-CA" dirty="0" smtClean="0">
                <a:latin typeface="Consolas" panose="020B0609020204030204" pitchFamily="49" charset="0"/>
                <a:cs typeface="Consolas" panose="020B0609020204030204" pitchFamily="49" charset="0"/>
              </a:rPr>
              <a:t> == nullptr );</a:t>
            </a:r>
          </a:p>
          <a:p>
            <a:pPr marL="1314450" lvl="3" indent="0">
              <a:buNone/>
            </a:pPr>
            <a:r>
              <a:rPr lang="en-CA" dirty="0" smtClean="0">
                <a:latin typeface="Consolas" panose="020B0609020204030204" pitchFamily="49" charset="0"/>
                <a:cs typeface="Consolas" panose="020B0609020204030204" pitchFamily="49" charset="0"/>
              </a:rPr>
              <a:t>    return p_return_value;</a:t>
            </a:r>
          </a:p>
          <a:p>
            <a:pPr marL="1314450" lvl="3" indent="0">
              <a:buNone/>
            </a:pPr>
            <a:r>
              <a:rPr lang="en-CA" dirty="0" smtClean="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3479956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 the smallest possible scope</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Use the smallest scope necessary </a:t>
            </a:r>
          </a:p>
          <a:p>
            <a:pPr lvl="1"/>
            <a:r>
              <a:rPr lang="en-CA" dirty="0" smtClean="0"/>
              <a:t>If you only need a pointer in a statement block, don’t declare it outside that block and </a:t>
            </a:r>
          </a:p>
          <a:p>
            <a:pPr marL="1314450" lvl="3" indent="0">
              <a:buNone/>
            </a:pPr>
            <a:r>
              <a:rPr lang="en-CA" dirty="0" smtClean="0">
                <a:latin typeface="Consolas" panose="020B0609020204030204" pitchFamily="49" charset="0"/>
                <a:cs typeface="Consolas" panose="020B0609020204030204" pitchFamily="49" charset="0"/>
              </a:rPr>
              <a:t>double *function_name( </a:t>
            </a:r>
            <a:r>
              <a:rPr lang="en-CA" i="1" dirty="0" smtClean="0">
                <a:latin typeface="Consolas" panose="020B0609020204030204" pitchFamily="49" charset="0"/>
                <a:cs typeface="Consolas" panose="020B0609020204030204" pitchFamily="49" charset="0"/>
              </a:rPr>
              <a:t>parameters…</a:t>
            </a:r>
            <a:r>
              <a:rPr lang="en-CA" dirty="0" smtClean="0">
                <a:latin typeface="Consolas" panose="020B0609020204030204" pitchFamily="49" charset="0"/>
                <a:cs typeface="Consolas" panose="020B0609020204030204" pitchFamily="49" charset="0"/>
              </a:rPr>
              <a:t> ) {</a:t>
            </a:r>
          </a:p>
          <a:p>
            <a:pPr marL="1314450" lvl="3" indent="0">
              <a:buNone/>
            </a:pPr>
            <a:r>
              <a:rPr lang="en-CA" dirty="0" smtClean="0">
                <a:latin typeface="Consolas" panose="020B0609020204030204" pitchFamily="49" charset="0"/>
                <a:cs typeface="Consolas" panose="020B0609020204030204" pitchFamily="49" charset="0"/>
              </a:rPr>
              <a:t>    // Do not declare '</a:t>
            </a:r>
            <a:r>
              <a:rPr lang="en-CA" dirty="0" err="1" smtClean="0">
                <a:latin typeface="Consolas" panose="020B0609020204030204" pitchFamily="49" charset="0"/>
                <a:cs typeface="Consolas" panose="020B0609020204030204" pitchFamily="49" charset="0"/>
              </a:rPr>
              <a:t>p_vec</a:t>
            </a:r>
            <a:r>
              <a:rPr lang="en-CA" dirty="0" smtClean="0">
                <a:latin typeface="Consolas" panose="020B0609020204030204" pitchFamily="49" charset="0"/>
                <a:cs typeface="Consolas" panose="020B0609020204030204" pitchFamily="49" charset="0"/>
              </a:rPr>
              <a:t>' here...</a:t>
            </a:r>
          </a:p>
          <a:p>
            <a:pPr marL="1314450" lvl="3" indent="0">
              <a:buNone/>
            </a:pPr>
            <a:endParaRPr lang="en-CA" dirty="0" smtClean="0">
              <a:latin typeface="Consolas" panose="020B0609020204030204" pitchFamily="49" charset="0"/>
              <a:cs typeface="Consolas" panose="020B0609020204030204" pitchFamily="49" charset="0"/>
            </a:endParaRPr>
          </a:p>
          <a:p>
            <a:pPr marL="1314450" lvl="3" indent="0">
              <a:buNone/>
            </a:pPr>
            <a:r>
              <a:rPr lang="en-CA" dirty="0" smtClean="0">
                <a:latin typeface="Consolas" panose="020B0609020204030204" pitchFamily="49" charset="0"/>
                <a:cs typeface="Consolas" panose="020B0609020204030204" pitchFamily="49" charset="0"/>
              </a:rPr>
              <a:t>    while ( </a:t>
            </a:r>
            <a:r>
              <a:rPr lang="en-CA" i="1" dirty="0" smtClean="0">
                <a:latin typeface="Consolas" panose="020B0609020204030204" pitchFamily="49" charset="0"/>
                <a:cs typeface="Consolas" panose="020B0609020204030204" pitchFamily="49" charset="0"/>
              </a:rPr>
              <a:t>condition</a:t>
            </a:r>
            <a:r>
              <a:rPr lang="en-CA" dirty="0" smtClean="0">
                <a:latin typeface="Consolas" panose="020B0609020204030204" pitchFamily="49" charset="0"/>
                <a:cs typeface="Consolas" panose="020B0609020204030204" pitchFamily="49" charset="0"/>
              </a:rPr>
              <a:t> ) {</a:t>
            </a:r>
          </a:p>
          <a:p>
            <a:pPr marL="1314450" lvl="3" indent="0">
              <a:buNone/>
            </a:pPr>
            <a:r>
              <a:rPr lang="en-CA" b="1" dirty="0">
                <a:solidFill>
                  <a:srgbClr val="C00000"/>
                </a:solidFill>
                <a:latin typeface="Consolas" panose="020B0609020204030204" pitchFamily="49" charset="0"/>
                <a:cs typeface="Consolas" panose="020B0609020204030204" pitchFamily="49" charset="0"/>
              </a:rPr>
              <a:t> </a:t>
            </a:r>
            <a:r>
              <a:rPr lang="en-CA" b="1" dirty="0" smtClean="0">
                <a:solidFill>
                  <a:srgbClr val="C00000"/>
                </a:solidFill>
                <a:latin typeface="Consolas" panose="020B0609020204030204" pitchFamily="49" charset="0"/>
                <a:cs typeface="Consolas" panose="020B0609020204030204" pitchFamily="49" charset="0"/>
              </a:rPr>
              <a:t>       vector3d_t *</a:t>
            </a:r>
            <a:r>
              <a:rPr lang="en-CA" b="1" dirty="0" err="1" smtClean="0">
                <a:solidFill>
                  <a:srgbClr val="C00000"/>
                </a:solidFill>
                <a:latin typeface="Consolas" panose="020B0609020204030204" pitchFamily="49" charset="0"/>
                <a:cs typeface="Consolas" panose="020B0609020204030204" pitchFamily="49" charset="0"/>
              </a:rPr>
              <a:t>p_vec</a:t>
            </a:r>
            <a:r>
              <a:rPr lang="en-CA" b="1" dirty="0" smtClean="0">
                <a:solidFill>
                  <a:srgbClr val="C00000"/>
                </a:solidFill>
                <a:latin typeface="Consolas" panose="020B0609020204030204" pitchFamily="49" charset="0"/>
                <a:cs typeface="Consolas" panose="020B0609020204030204" pitchFamily="49" charset="0"/>
              </a:rPr>
              <a:t>{new vector3d_t};</a:t>
            </a:r>
          </a:p>
          <a:p>
            <a:pPr marL="1314450" lvl="3" indent="0">
              <a:buNone/>
            </a:pPr>
            <a:endParaRPr lang="en-CA" dirty="0">
              <a:latin typeface="Consolas" panose="020B0609020204030204" pitchFamily="49" charset="0"/>
              <a:cs typeface="Consolas" panose="020B0609020204030204" pitchFamily="49" charset="0"/>
            </a:endParaRPr>
          </a:p>
          <a:p>
            <a:pPr marL="1314450" lvl="3" indent="0">
              <a:buNone/>
            </a:pPr>
            <a:r>
              <a:rPr lang="en-CA" dirty="0" smtClean="0">
                <a:latin typeface="Consolas" panose="020B0609020204030204" pitchFamily="49" charset="0"/>
                <a:cs typeface="Consolas" panose="020B0609020204030204" pitchFamily="49" charset="0"/>
              </a:rPr>
              <a:t>        // Use '</a:t>
            </a:r>
            <a:r>
              <a:rPr lang="en-CA" dirty="0" err="1" smtClean="0">
                <a:latin typeface="Consolas" panose="020B0609020204030204" pitchFamily="49" charset="0"/>
                <a:cs typeface="Consolas" panose="020B0609020204030204" pitchFamily="49" charset="0"/>
              </a:rPr>
              <a:t>p_vec</a:t>
            </a:r>
            <a:r>
              <a:rPr lang="en-CA" dirty="0" smtClean="0">
                <a:latin typeface="Consolas" panose="020B0609020204030204" pitchFamily="49" charset="0"/>
                <a:cs typeface="Consolas" panose="020B0609020204030204" pitchFamily="49" charset="0"/>
              </a:rPr>
              <a:t>' and at some point, delete it</a:t>
            </a:r>
          </a:p>
          <a:p>
            <a:pPr marL="131445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and set '</a:t>
            </a:r>
            <a:r>
              <a:rPr lang="en-CA" dirty="0" err="1" smtClean="0">
                <a:latin typeface="Consolas" panose="020B0609020204030204" pitchFamily="49" charset="0"/>
                <a:cs typeface="Consolas" panose="020B0609020204030204" pitchFamily="49" charset="0"/>
              </a:rPr>
              <a:t>p_vec</a:t>
            </a:r>
            <a:r>
              <a:rPr lang="en-CA" dirty="0" smtClean="0">
                <a:latin typeface="Consolas" panose="020B0609020204030204" pitchFamily="49" charset="0"/>
                <a:cs typeface="Consolas" panose="020B0609020204030204" pitchFamily="49" charset="0"/>
              </a:rPr>
              <a:t>' to </a:t>
            </a:r>
            <a:r>
              <a:rPr lang="en-CA" dirty="0" err="1" smtClean="0">
                <a:latin typeface="Consolas" panose="020B0609020204030204" pitchFamily="49" charset="0"/>
                <a:cs typeface="Consolas" panose="020B0609020204030204" pitchFamily="49" charset="0"/>
              </a:rPr>
              <a:t>nulllptr</a:t>
            </a:r>
            <a:r>
              <a:rPr lang="en-CA" dirty="0" smtClean="0">
                <a:latin typeface="Consolas" panose="020B0609020204030204" pitchFamily="49" charset="0"/>
                <a:cs typeface="Consolas" panose="020B0609020204030204" pitchFamily="49" charset="0"/>
              </a:rPr>
              <a:t>...</a:t>
            </a:r>
          </a:p>
          <a:p>
            <a:pPr marL="1314450" lvl="3" indent="0">
              <a:buNone/>
            </a:pPr>
            <a:endParaRPr lang="en-CA" dirty="0" smtClean="0">
              <a:latin typeface="Consolas" panose="020B0609020204030204" pitchFamily="49" charset="0"/>
              <a:cs typeface="Consolas" panose="020B0609020204030204" pitchFamily="49" charset="0"/>
            </a:endParaRPr>
          </a:p>
          <a:p>
            <a:pPr marL="1314450" lvl="3" indent="0">
              <a:buNone/>
            </a:pPr>
            <a:r>
              <a:rPr lang="en-CA" b="1" dirty="0" smtClean="0">
                <a:solidFill>
                  <a:srgbClr val="C00000"/>
                </a:solidFill>
                <a:latin typeface="Consolas" panose="020B0609020204030204" pitchFamily="49" charset="0"/>
                <a:cs typeface="Consolas" panose="020B0609020204030204" pitchFamily="49" charset="0"/>
              </a:rPr>
              <a:t>         assert( </a:t>
            </a:r>
            <a:r>
              <a:rPr lang="en-CA" b="1" dirty="0" err="1" smtClean="0">
                <a:solidFill>
                  <a:srgbClr val="C00000"/>
                </a:solidFill>
                <a:latin typeface="Consolas" panose="020B0609020204030204" pitchFamily="49" charset="0"/>
                <a:cs typeface="Consolas" panose="020B0609020204030204" pitchFamily="49" charset="0"/>
              </a:rPr>
              <a:t>p_vec</a:t>
            </a:r>
            <a:r>
              <a:rPr lang="en-CA" b="1" dirty="0" smtClean="0">
                <a:solidFill>
                  <a:srgbClr val="C00000"/>
                </a:solidFill>
                <a:latin typeface="Consolas" panose="020B0609020204030204" pitchFamily="49" charset="0"/>
                <a:cs typeface="Consolas" panose="020B0609020204030204" pitchFamily="49" charset="0"/>
              </a:rPr>
              <a:t> == nullptr );</a:t>
            </a:r>
          </a:p>
          <a:p>
            <a:pPr marL="1314450" lvl="3" indent="0">
              <a:buNone/>
            </a:pPr>
            <a:r>
              <a:rPr lang="en-CA" dirty="0" smtClean="0">
                <a:latin typeface="Consolas" panose="020B0609020204030204" pitchFamily="49" charset="0"/>
                <a:cs typeface="Consolas" panose="020B0609020204030204" pitchFamily="49" charset="0"/>
              </a:rPr>
              <a:t>     }</a:t>
            </a:r>
          </a:p>
          <a:p>
            <a:pPr marL="1314450" lvl="3" indent="0">
              <a:buNone/>
            </a:pPr>
            <a:r>
              <a:rPr lang="en-CA" dirty="0" smtClean="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3000813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Learn about memory leaks</a:t>
            </a:r>
          </a:p>
          <a:p>
            <a:pPr lvl="1"/>
            <a:r>
              <a:rPr lang="en-CA" dirty="0" smtClean="0"/>
              <a:t>Memory leaks will</a:t>
            </a:r>
          </a:p>
          <a:p>
            <a:pPr lvl="2"/>
            <a:r>
              <a:rPr lang="en-CA" dirty="0" smtClean="0"/>
              <a:t>Reduce performance in application programming</a:t>
            </a:r>
          </a:p>
          <a:p>
            <a:pPr lvl="2"/>
            <a:r>
              <a:rPr lang="en-CA" dirty="0" smtClean="0"/>
              <a:t>Cause serious issues in embedded programming</a:t>
            </a:r>
          </a:p>
          <a:p>
            <a:pPr lvl="1"/>
            <a:r>
              <a:rPr lang="en-CA" dirty="0" smtClean="0"/>
              <a:t>See examples of how memory leaks can occur</a:t>
            </a:r>
          </a:p>
          <a:p>
            <a:pPr lvl="1"/>
            <a:r>
              <a:rPr lang="en-CA" dirty="0" smtClean="0"/>
              <a:t>Consider three rules for avoiding memory leaks</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dynamic memory allocation can result in leaks</a:t>
            </a:r>
          </a:p>
          <a:p>
            <a:pPr lvl="1"/>
            <a:r>
              <a:rPr lang="en-CA" dirty="0" smtClean="0"/>
              <a:t>Know that leaks are critically dangerous in embedded systems</a:t>
            </a:r>
          </a:p>
          <a:p>
            <a:pPr lvl="1"/>
            <a:r>
              <a:rPr lang="en-CA" dirty="0" smtClean="0"/>
              <a:t>Know you must ensure you track the address and deallocate the memory when it is finished</a:t>
            </a:r>
          </a:p>
          <a:p>
            <a:pPr lvl="1"/>
            <a:r>
              <a:rPr lang="en-CA" dirty="0" smtClean="0"/>
              <a:t>Understand that you should</a:t>
            </a:r>
          </a:p>
          <a:p>
            <a:pPr lvl="2"/>
            <a:r>
              <a:rPr lang="en-CA" dirty="0" smtClean="0"/>
              <a:t>Restrict allocation to initialization</a:t>
            </a:r>
          </a:p>
          <a:p>
            <a:pPr lvl="2"/>
            <a:r>
              <a:rPr lang="en-CA" dirty="0" smtClean="0"/>
              <a:t>Check pointers before they go out of scope</a:t>
            </a:r>
          </a:p>
          <a:p>
            <a:pPr lvl="2"/>
            <a:r>
              <a:rPr lang="en-CA" dirty="0" smtClean="0"/>
              <a:t>Restrict pointers to the smallest possible scope</a:t>
            </a:r>
          </a:p>
          <a:p>
            <a:pPr lvl="2"/>
            <a:endParaRPr lang="en-CA" dirty="0" smtClean="0"/>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Dynamically memory allocation</a:t>
            </a:r>
            <a:endParaRPr lang="en-CA" dirty="0"/>
          </a:p>
        </p:txBody>
      </p:sp>
      <p:sp>
        <p:nvSpPr>
          <p:cNvPr id="3" name="Content Placeholder 2"/>
          <p:cNvSpPr>
            <a:spLocks noGrp="1"/>
          </p:cNvSpPr>
          <p:nvPr>
            <p:ph idx="1"/>
          </p:nvPr>
        </p:nvSpPr>
        <p:spPr/>
        <p:txBody>
          <a:bodyPr/>
          <a:lstStyle/>
          <a:p>
            <a:r>
              <a:rPr lang="en-CA" dirty="0" smtClean="0"/>
              <a:t>We have discussed dynamic memory allocation</a:t>
            </a:r>
          </a:p>
          <a:p>
            <a:pPr lvl="1"/>
            <a:r>
              <a:rPr lang="en-CA" dirty="0" smtClean="0"/>
              <a:t>The operating system returns an address of allocated memory</a:t>
            </a:r>
          </a:p>
          <a:p>
            <a:pPr lvl="1"/>
            <a:endParaRPr lang="en-CA" dirty="0"/>
          </a:p>
          <a:p>
            <a:r>
              <a:rPr lang="en-CA" dirty="0" smtClean="0"/>
              <a:t>Suppose you have a friend, and they give you their phone number</a:t>
            </a:r>
          </a:p>
          <a:p>
            <a:pPr lvl="1"/>
            <a:r>
              <a:rPr lang="en-CA" dirty="0" smtClean="0"/>
              <a:t>As long as you have that number, you can contact them</a:t>
            </a:r>
          </a:p>
          <a:p>
            <a:pPr lvl="1"/>
            <a:r>
              <a:rPr lang="en-CA" dirty="0" smtClean="0"/>
              <a:t>If you lose it, you can no longer contact that person</a:t>
            </a:r>
          </a:p>
          <a:p>
            <a:pPr lvl="1"/>
            <a:endParaRPr lang="en-CA" dirty="0"/>
          </a:p>
          <a:p>
            <a:r>
              <a:rPr lang="en-CA" dirty="0" smtClean="0"/>
              <a:t>With dynamically allocated memory, it is the same problem </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leaks</a:t>
            </a:r>
            <a:endParaRPr lang="en-CA" dirty="0"/>
          </a:p>
        </p:txBody>
      </p:sp>
      <p:sp>
        <p:nvSpPr>
          <p:cNvPr id="3" name="Content Placeholder 2"/>
          <p:cNvSpPr>
            <a:spLocks noGrp="1"/>
          </p:cNvSpPr>
          <p:nvPr>
            <p:ph idx="1"/>
          </p:nvPr>
        </p:nvSpPr>
        <p:spPr/>
        <p:txBody>
          <a:bodyPr/>
          <a:lstStyle/>
          <a:p>
            <a:r>
              <a:rPr lang="en-CA" dirty="0" smtClean="0"/>
              <a:t>Suppose you dynamically allocate memory</a:t>
            </a:r>
          </a:p>
          <a:p>
            <a:pPr lvl="1"/>
            <a:r>
              <a:rPr lang="en-CA" dirty="0" smtClean="0"/>
              <a:t>If you lose the address, you can no longer deallocate that memory</a:t>
            </a:r>
          </a:p>
          <a:p>
            <a:pPr lvl="1"/>
            <a:r>
              <a:rPr lang="en-CA" dirty="0" smtClean="0"/>
              <a:t>You can’t use it, either…</a:t>
            </a:r>
          </a:p>
          <a:p>
            <a:pPr lvl="1"/>
            <a:endParaRPr lang="en-CA" dirty="0"/>
          </a:p>
          <a:p>
            <a:r>
              <a:rPr lang="en-CA" dirty="0" smtClean="0"/>
              <a:t>For short programs, this isn’t a critical issue:</a:t>
            </a:r>
          </a:p>
          <a:p>
            <a:pPr lvl="1"/>
            <a:r>
              <a:rPr lang="en-CA" dirty="0" smtClean="0"/>
              <a:t>When the program exits, all dynamically allocated memory is reclaimed</a:t>
            </a:r>
          </a:p>
          <a:p>
            <a:pPr lvl="1"/>
            <a:endParaRPr lang="en-CA" dirty="0"/>
          </a:p>
          <a:p>
            <a:r>
              <a:rPr lang="en-CA" dirty="0" smtClean="0"/>
              <a:t>Suppose, however, in an embedded system, a request for 64 bytes is made once per hour</a:t>
            </a:r>
          </a:p>
          <a:p>
            <a:pPr lvl="1"/>
            <a:r>
              <a:rPr lang="en-CA" dirty="0" smtClean="0"/>
              <a:t>If that memory is not deallocated, over many days, the operating system will finally run out of available memory</a:t>
            </a:r>
          </a:p>
          <a:p>
            <a:pPr lvl="1"/>
            <a:r>
              <a:rPr lang="en-CA" dirty="0" smtClean="0"/>
              <a:t>If you’re lucky, the system reboots; if not, the system becomes unusable</a:t>
            </a:r>
          </a:p>
        </p:txBody>
      </p:sp>
    </p:spTree>
    <p:extLst>
      <p:ext uri="{BB962C8B-B14F-4D97-AF65-F5344CB8AC3E}">
        <p14:creationId xmlns:p14="http://schemas.microsoft.com/office/powerpoint/2010/main" val="3515704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Losing scope</a:t>
            </a:r>
          </a:p>
        </p:txBody>
      </p:sp>
      <p:sp>
        <p:nvSpPr>
          <p:cNvPr id="3" name="Content Placeholder 2"/>
          <p:cNvSpPr>
            <a:spLocks noGrp="1"/>
          </p:cNvSpPr>
          <p:nvPr>
            <p:ph idx="1"/>
          </p:nvPr>
        </p:nvSpPr>
        <p:spPr/>
        <p:txBody>
          <a:bodyPr/>
          <a:lstStyle/>
          <a:p>
            <a:r>
              <a:rPr lang="en-CA" dirty="0" smtClean="0"/>
              <a:t>Memory leaks occur if all pointers go out of scope:</a:t>
            </a:r>
          </a:p>
          <a:p>
            <a:pPr lvl="1"/>
            <a:endParaRPr lang="en-CA" dirty="0" smtClean="0"/>
          </a:p>
          <a:p>
            <a:pPr marL="800100" lvl="2" indent="0">
              <a:buNone/>
            </a:pPr>
            <a:r>
              <a:rPr lang="en-CA" dirty="0" smtClean="0">
                <a:latin typeface="Consolas" panose="020B0609020204030204" pitchFamily="49" charset="0"/>
                <a:cs typeface="Consolas" panose="020B0609020204030204" pitchFamily="49" charset="0"/>
              </a:rPr>
              <a:t>int f( </a:t>
            </a:r>
            <a:r>
              <a:rPr lang="en-CA" i="1" dirty="0" smtClean="0">
                <a:latin typeface="Consolas" panose="020B0609020204030204" pitchFamily="49" charset="0"/>
                <a:cs typeface="Consolas" panose="020B0609020204030204" pitchFamily="49" charset="0"/>
              </a:rPr>
              <a:t>parameters... </a:t>
            </a:r>
            <a:r>
              <a:rPr lang="en-CA" dirty="0" smtClean="0">
                <a:latin typeface="Consolas" panose="020B0609020204030204" pitchFamily="49" charset="0"/>
                <a:cs typeface="Consolas" panose="020B0609020204030204" pitchFamily="49" charset="0"/>
              </a:rPr>
              <a:t>) {</a:t>
            </a: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vector3d_t *p_data{new vector3d_t{}};</a:t>
            </a:r>
          </a:p>
          <a:p>
            <a:pPr marL="800100" lvl="2" indent="0">
              <a:buNone/>
            </a:pPr>
            <a:r>
              <a:rPr lang="en-CA" dirty="0" smtClean="0">
                <a:latin typeface="Consolas" panose="020B0609020204030204" pitchFamily="49" charset="0"/>
                <a:cs typeface="Consolas" panose="020B0609020204030204" pitchFamily="49" charset="0"/>
              </a:rPr>
              <a:t>    // Do something with the allocated memory</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return </a:t>
            </a:r>
            <a:r>
              <a:rPr lang="en-CA" i="1" dirty="0" smtClean="0">
                <a:latin typeface="Consolas" panose="020B0609020204030204" pitchFamily="49" charset="0"/>
                <a:cs typeface="Consolas" panose="020B0609020204030204" pitchFamily="49" charset="0"/>
              </a:rPr>
              <a:t>return-value</a:t>
            </a: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a:t>
            </a:r>
          </a:p>
          <a:p>
            <a:pPr lvl="0"/>
            <a:endParaRPr lang="en-CA" dirty="0" smtClean="0">
              <a:solidFill>
                <a:prstClr val="black"/>
              </a:solidFill>
            </a:endParaRPr>
          </a:p>
        </p:txBody>
      </p:sp>
    </p:spTree>
    <p:extLst>
      <p:ext uri="{BB962C8B-B14F-4D97-AF65-F5344CB8AC3E}">
        <p14:creationId xmlns:p14="http://schemas.microsoft.com/office/powerpoint/2010/main" val="4065497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Losing scope</a:t>
            </a:r>
            <a:endParaRPr lang="en-CA" dirty="0"/>
          </a:p>
        </p:txBody>
      </p:sp>
      <p:sp>
        <p:nvSpPr>
          <p:cNvPr id="3" name="Content Placeholder 2"/>
          <p:cNvSpPr>
            <a:spLocks noGrp="1"/>
          </p:cNvSpPr>
          <p:nvPr>
            <p:ph idx="1"/>
          </p:nvPr>
        </p:nvSpPr>
        <p:spPr/>
        <p:txBody>
          <a:bodyPr/>
          <a:lstStyle/>
          <a:p>
            <a:pPr lvl="0"/>
            <a:r>
              <a:rPr lang="en-CA" dirty="0">
                <a:solidFill>
                  <a:prstClr val="black"/>
                </a:solidFill>
              </a:rPr>
              <a:t>Here, </a:t>
            </a:r>
            <a:r>
              <a:rPr lang="en-CA" dirty="0">
                <a:solidFill>
                  <a:prstClr val="black"/>
                </a:solidFill>
                <a:latin typeface="Consolas" panose="020B0609020204030204" pitchFamily="49" charset="0"/>
                <a:cs typeface="Consolas" panose="020B0609020204030204" pitchFamily="49" charset="0"/>
              </a:rPr>
              <a:t>'p_data'</a:t>
            </a:r>
            <a:r>
              <a:rPr lang="en-CA" dirty="0">
                <a:solidFill>
                  <a:prstClr val="black"/>
                </a:solidFill>
              </a:rPr>
              <a:t> is a local variable and it goes out of scope</a:t>
            </a:r>
          </a:p>
          <a:p>
            <a:pPr lvl="1"/>
            <a:r>
              <a:rPr lang="en-CA" dirty="0">
                <a:solidFill>
                  <a:prstClr val="black"/>
                </a:solidFill>
              </a:rPr>
              <a:t>Solution: </a:t>
            </a:r>
            <a:r>
              <a:rPr lang="en-CA" b="1" dirty="0">
                <a:solidFill>
                  <a:prstClr val="black"/>
                </a:solidFill>
                <a:latin typeface="Consolas" panose="020B0609020204030204" pitchFamily="49" charset="0"/>
                <a:cs typeface="Consolas" panose="020B0609020204030204" pitchFamily="49" charset="0"/>
              </a:rPr>
              <a:t>delete p_data;</a:t>
            </a:r>
            <a:r>
              <a:rPr lang="en-CA" dirty="0">
                <a:solidFill>
                  <a:prstClr val="black"/>
                </a:solidFill>
              </a:rPr>
              <a:t> just before the return statement</a:t>
            </a:r>
          </a:p>
          <a:p>
            <a:pPr marL="800100" lvl="2" indent="0">
              <a:buNone/>
            </a:pPr>
            <a:r>
              <a:rPr lang="en-CA" dirty="0" smtClean="0">
                <a:latin typeface="Consolas" panose="020B0609020204030204" pitchFamily="49" charset="0"/>
                <a:cs typeface="Consolas" panose="020B0609020204030204" pitchFamily="49" charset="0"/>
              </a:rPr>
              <a:t>int f( </a:t>
            </a:r>
            <a:r>
              <a:rPr lang="en-CA" i="1" dirty="0" smtClean="0">
                <a:latin typeface="Consolas" panose="020B0609020204030204" pitchFamily="49" charset="0"/>
                <a:cs typeface="Consolas" panose="020B0609020204030204" pitchFamily="49" charset="0"/>
              </a:rPr>
              <a:t>parameters... </a:t>
            </a:r>
            <a:r>
              <a:rPr lang="en-CA" dirty="0" smtClean="0">
                <a:latin typeface="Consolas" panose="020B0609020204030204" pitchFamily="49" charset="0"/>
                <a:cs typeface="Consolas" panose="020B0609020204030204" pitchFamily="49" charset="0"/>
              </a:rPr>
              <a:t>) {</a:t>
            </a: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vector3d_t *p_data{new vector3d_t{}};</a:t>
            </a:r>
          </a:p>
          <a:p>
            <a:pPr marL="800100" lvl="2" indent="0">
              <a:buNone/>
            </a:pPr>
            <a:r>
              <a:rPr lang="en-CA" dirty="0" smtClean="0">
                <a:latin typeface="Consolas" panose="020B0609020204030204" pitchFamily="49" charset="0"/>
                <a:cs typeface="Consolas" panose="020B0609020204030204" pitchFamily="49" charset="0"/>
              </a:rPr>
              <a:t>    // Do something with the allocated memory</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delete p_data;</a:t>
            </a:r>
          </a:p>
          <a:p>
            <a:pPr marL="800100" lvl="2" indent="0">
              <a:buNone/>
            </a:pPr>
            <a:r>
              <a:rPr lang="en-CA" dirty="0" smtClean="0">
                <a:latin typeface="Consolas" panose="020B0609020204030204" pitchFamily="49" charset="0"/>
                <a:cs typeface="Consolas" panose="020B0609020204030204" pitchFamily="49" charset="0"/>
              </a:rPr>
              <a:t>    return </a:t>
            </a:r>
            <a:r>
              <a:rPr lang="en-CA" i="1" dirty="0" smtClean="0">
                <a:latin typeface="Consolas" panose="020B0609020204030204" pitchFamily="49" charset="0"/>
                <a:cs typeface="Consolas" panose="020B0609020204030204" pitchFamily="49" charset="0"/>
              </a:rPr>
              <a:t>return-value</a:t>
            </a: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a:t>
            </a:r>
          </a:p>
          <a:p>
            <a:pPr lvl="0"/>
            <a:endParaRPr lang="en-CA" dirty="0" smtClean="0">
              <a:solidFill>
                <a:prstClr val="black"/>
              </a:solidFill>
            </a:endParaRPr>
          </a:p>
        </p:txBody>
      </p:sp>
    </p:spTree>
    <p:extLst>
      <p:ext uri="{BB962C8B-B14F-4D97-AF65-F5344CB8AC3E}">
        <p14:creationId xmlns:p14="http://schemas.microsoft.com/office/powerpoint/2010/main" val="2036119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Losing scope</a:t>
            </a:r>
            <a:endParaRPr lang="en-CA" dirty="0"/>
          </a:p>
        </p:txBody>
      </p:sp>
      <p:sp>
        <p:nvSpPr>
          <p:cNvPr id="3" name="Content Placeholder 2"/>
          <p:cNvSpPr>
            <a:spLocks noGrp="1"/>
          </p:cNvSpPr>
          <p:nvPr>
            <p:ph idx="1"/>
          </p:nvPr>
        </p:nvSpPr>
        <p:spPr/>
        <p:txBody>
          <a:bodyPr/>
          <a:lstStyle/>
          <a:p>
            <a:pPr lvl="0"/>
            <a:r>
              <a:rPr lang="en-CA" dirty="0">
                <a:solidFill>
                  <a:prstClr val="black"/>
                </a:solidFill>
              </a:rPr>
              <a:t>Here, </a:t>
            </a:r>
            <a:r>
              <a:rPr lang="en-CA" dirty="0">
                <a:solidFill>
                  <a:prstClr val="black"/>
                </a:solidFill>
                <a:latin typeface="Consolas" panose="020B0609020204030204" pitchFamily="49" charset="0"/>
                <a:cs typeface="Consolas" panose="020B0609020204030204" pitchFamily="49" charset="0"/>
              </a:rPr>
              <a:t>'p_data'</a:t>
            </a:r>
            <a:r>
              <a:rPr lang="en-CA" dirty="0">
                <a:solidFill>
                  <a:prstClr val="black"/>
                </a:solidFill>
              </a:rPr>
              <a:t> is a local variable and it goes out of scope</a:t>
            </a:r>
          </a:p>
          <a:p>
            <a:pPr lvl="1"/>
            <a:r>
              <a:rPr lang="en-CA" dirty="0" smtClean="0">
                <a:solidFill>
                  <a:prstClr val="black"/>
                </a:solidFill>
              </a:rPr>
              <a:t>Alternative solution: use a local variable</a:t>
            </a:r>
            <a:endParaRPr lang="en-CA" dirty="0">
              <a:solidFill>
                <a:prstClr val="black"/>
              </a:solidFill>
            </a:endParaRPr>
          </a:p>
          <a:p>
            <a:pPr marL="800100" lvl="2" indent="0">
              <a:buNone/>
            </a:pPr>
            <a:r>
              <a:rPr lang="en-CA" dirty="0" smtClean="0">
                <a:latin typeface="Consolas" panose="020B0609020204030204" pitchFamily="49" charset="0"/>
                <a:cs typeface="Consolas" panose="020B0609020204030204" pitchFamily="49" charset="0"/>
              </a:rPr>
              <a:t>int f( </a:t>
            </a:r>
            <a:r>
              <a:rPr lang="en-CA" i="1" dirty="0" smtClean="0">
                <a:latin typeface="Consolas" panose="020B0609020204030204" pitchFamily="49" charset="0"/>
                <a:cs typeface="Consolas" panose="020B0609020204030204" pitchFamily="49" charset="0"/>
              </a:rPr>
              <a:t>parameters... </a:t>
            </a:r>
            <a:r>
              <a:rPr lang="en-CA" dirty="0" smtClean="0">
                <a:latin typeface="Consolas" panose="020B0609020204030204" pitchFamily="49" charset="0"/>
                <a:cs typeface="Consolas" panose="020B0609020204030204" pitchFamily="49" charset="0"/>
              </a:rPr>
              <a:t>) {</a:t>
            </a: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vector3d_t data{};</a:t>
            </a:r>
          </a:p>
          <a:p>
            <a:pPr marL="800100" lvl="2" indent="0">
              <a:buNone/>
            </a:pPr>
            <a:r>
              <a:rPr lang="en-CA" dirty="0" smtClean="0">
                <a:latin typeface="Consolas" panose="020B0609020204030204" pitchFamily="49" charset="0"/>
                <a:cs typeface="Consolas" panose="020B0609020204030204" pitchFamily="49" charset="0"/>
              </a:rPr>
              <a:t>    // Do something with the allocated memory</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 data goes out of scope, memory deallocated</a:t>
            </a:r>
          </a:p>
          <a:p>
            <a:pPr marL="800100" lvl="2" indent="0">
              <a:buNone/>
            </a:pPr>
            <a:r>
              <a:rPr lang="en-CA" dirty="0" smtClean="0">
                <a:latin typeface="Consolas" panose="020B0609020204030204" pitchFamily="49" charset="0"/>
                <a:cs typeface="Consolas" panose="020B0609020204030204" pitchFamily="49" charset="0"/>
              </a:rPr>
              <a:t>    return </a:t>
            </a:r>
            <a:r>
              <a:rPr lang="en-CA" i="1" dirty="0" smtClean="0">
                <a:latin typeface="Consolas" panose="020B0609020204030204" pitchFamily="49" charset="0"/>
                <a:cs typeface="Consolas" panose="020B0609020204030204" pitchFamily="49" charset="0"/>
              </a:rPr>
              <a:t>return-value</a:t>
            </a: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a:t>
            </a:r>
          </a:p>
          <a:p>
            <a:pPr lvl="0"/>
            <a:endParaRPr lang="en-CA" dirty="0" smtClean="0">
              <a:solidFill>
                <a:prstClr val="black"/>
              </a:solidFill>
            </a:endParaRPr>
          </a:p>
        </p:txBody>
      </p:sp>
    </p:spTree>
    <p:extLst>
      <p:ext uri="{BB962C8B-B14F-4D97-AF65-F5344CB8AC3E}">
        <p14:creationId xmlns:p14="http://schemas.microsoft.com/office/powerpoint/2010/main" val="2542491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Losing scope</a:t>
            </a:r>
          </a:p>
        </p:txBody>
      </p:sp>
      <p:sp>
        <p:nvSpPr>
          <p:cNvPr id="3" name="Content Placeholder 2"/>
          <p:cNvSpPr>
            <a:spLocks noGrp="1"/>
          </p:cNvSpPr>
          <p:nvPr>
            <p:ph idx="1"/>
          </p:nvPr>
        </p:nvSpPr>
        <p:spPr>
          <a:xfrm>
            <a:off x="457200" y="1600200"/>
            <a:ext cx="8435280" cy="4525963"/>
          </a:xfrm>
        </p:spPr>
        <p:txBody>
          <a:bodyPr/>
          <a:lstStyle/>
          <a:p>
            <a:r>
              <a:rPr lang="en-CA" dirty="0" smtClean="0"/>
              <a:t>Sometimes it may be more subtle:</a:t>
            </a:r>
          </a:p>
          <a:p>
            <a:pPr marL="800100" lvl="2" indent="0">
              <a:buNone/>
            </a:pPr>
            <a:r>
              <a:rPr lang="en-CA" dirty="0" smtClean="0">
                <a:latin typeface="Consolas" panose="020B0609020204030204" pitchFamily="49" charset="0"/>
                <a:cs typeface="Consolas" panose="020B0609020204030204" pitchFamily="49" charset="0"/>
              </a:rPr>
              <a:t>int f( </a:t>
            </a:r>
            <a:r>
              <a:rPr lang="en-CA" i="1" dirty="0" smtClean="0">
                <a:latin typeface="Consolas" panose="020B0609020204030204" pitchFamily="49" charset="0"/>
                <a:cs typeface="Consolas" panose="020B0609020204030204" pitchFamily="49" charset="0"/>
              </a:rPr>
              <a:t>parameters... </a:t>
            </a:r>
            <a:r>
              <a:rPr lang="en-CA" dirty="0" smtClean="0">
                <a:latin typeface="Consolas" panose="020B0609020204030204" pitchFamily="49" charset="0"/>
                <a:cs typeface="Consolas" panose="020B0609020204030204" pitchFamily="49" charset="0"/>
              </a:rPr>
              <a:t>) {</a:t>
            </a: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vector3d_t </a:t>
            </a:r>
            <a:r>
              <a:rPr lang="en-CA" b="1" dirty="0">
                <a:solidFill>
                  <a:srgbClr val="FF0000"/>
                </a:solidFill>
                <a:latin typeface="Consolas" panose="020B0609020204030204" pitchFamily="49" charset="0"/>
                <a:cs typeface="Consolas" panose="020B0609020204030204" pitchFamily="49" charset="0"/>
              </a:rPr>
              <a:t>*p_data{new vector3d_t</a:t>
            </a:r>
            <a:r>
              <a:rPr lang="en-CA"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while ( </a:t>
            </a:r>
            <a:r>
              <a:rPr lang="en-CA" i="1" dirty="0" smtClean="0">
                <a:latin typeface="Consolas" panose="020B0609020204030204" pitchFamily="49" charset="0"/>
                <a:cs typeface="Consolas" panose="020B0609020204030204" pitchFamily="49" charset="0"/>
              </a:rPr>
              <a:t>condition</a:t>
            </a:r>
            <a:r>
              <a:rPr lang="en-CA" dirty="0" smtClean="0">
                <a:latin typeface="Consolas" panose="020B0609020204030204" pitchFamily="49" charset="0"/>
                <a:cs typeface="Consolas" panose="020B0609020204030204" pitchFamily="49" charset="0"/>
              </a:rPr>
              <a:t> ) {</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Do something with the allocated memory</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 ( </a:t>
            </a:r>
            <a:r>
              <a:rPr lang="en-CA" i="1" dirty="0" smtClean="0">
                <a:latin typeface="Consolas" panose="020B0609020204030204" pitchFamily="49" charset="0"/>
                <a:cs typeface="Consolas" panose="020B0609020204030204" pitchFamily="49" charset="0"/>
              </a:rPr>
              <a:t>another-condition</a:t>
            </a:r>
            <a:r>
              <a:rPr lang="en-CA" dirty="0" smtClean="0">
                <a:latin typeface="Consolas" panose="020B0609020204030204" pitchFamily="49" charset="0"/>
                <a:cs typeface="Consolas" panose="020B0609020204030204" pitchFamily="49" charset="0"/>
              </a:rPr>
              <a:t>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return </a:t>
            </a:r>
            <a:r>
              <a:rPr lang="en-CA" b="1" i="1" dirty="0" smtClean="0">
                <a:solidFill>
                  <a:srgbClr val="FF0000"/>
                </a:solidFill>
                <a:latin typeface="Consolas" panose="020B0609020204030204" pitchFamily="49" charset="0"/>
                <a:cs typeface="Consolas" panose="020B0609020204030204" pitchFamily="49" charset="0"/>
              </a:rPr>
              <a:t>return-value</a:t>
            </a:r>
            <a:r>
              <a:rPr lang="en-CA" b="1" dirty="0" smtClean="0">
                <a:solidFill>
                  <a:srgbClr val="FF0000"/>
                </a:solidFill>
                <a:latin typeface="Consolas" panose="020B0609020204030204" pitchFamily="49" charset="0"/>
                <a:cs typeface="Consolas" panose="020B0609020204030204" pitchFamily="49" charset="0"/>
              </a:rPr>
              <a:t>;  // memory not deallocated</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delete p_data;</a:t>
            </a:r>
            <a:endParaRPr lang="en-CA" b="1" dirty="0">
              <a:solidFill>
                <a:srgbClr val="FF000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return </a:t>
            </a:r>
            <a:r>
              <a:rPr lang="en-CA" i="1" dirty="0" smtClean="0">
                <a:latin typeface="Consolas" panose="020B0609020204030204" pitchFamily="49" charset="0"/>
                <a:cs typeface="Consolas" panose="020B0609020204030204" pitchFamily="49" charset="0"/>
              </a:rPr>
              <a:t>return-value</a:t>
            </a: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4430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Losing scope</a:t>
            </a:r>
          </a:p>
        </p:txBody>
      </p:sp>
      <p:sp>
        <p:nvSpPr>
          <p:cNvPr id="3" name="Content Placeholder 2"/>
          <p:cNvSpPr>
            <a:spLocks noGrp="1"/>
          </p:cNvSpPr>
          <p:nvPr>
            <p:ph idx="1"/>
          </p:nvPr>
        </p:nvSpPr>
        <p:spPr>
          <a:xfrm>
            <a:off x="457200" y="1600200"/>
            <a:ext cx="8219256" cy="4525963"/>
          </a:xfrm>
        </p:spPr>
        <p:txBody>
          <a:bodyPr/>
          <a:lstStyle/>
          <a:p>
            <a:r>
              <a:rPr lang="en-CA" dirty="0" smtClean="0"/>
              <a:t>Some programming guidelines require only one return per function specifically to avoid this—cleanup happens once ans is guaranteed</a:t>
            </a:r>
          </a:p>
          <a:p>
            <a:pPr marL="800100" lvl="2" indent="0">
              <a:buNone/>
            </a:pPr>
            <a:r>
              <a:rPr lang="en-CA" dirty="0" smtClean="0">
                <a:latin typeface="Consolas" panose="020B0609020204030204" pitchFamily="49" charset="0"/>
                <a:cs typeface="Consolas" panose="020B0609020204030204" pitchFamily="49" charset="0"/>
              </a:rPr>
              <a:t>int f( </a:t>
            </a:r>
            <a:r>
              <a:rPr lang="en-CA" i="1" dirty="0" smtClean="0">
                <a:latin typeface="Consolas" panose="020B0609020204030204" pitchFamily="49" charset="0"/>
                <a:cs typeface="Consolas" panose="020B0609020204030204" pitchFamily="49" charset="0"/>
              </a:rPr>
              <a:t>parameters... </a:t>
            </a:r>
            <a:r>
              <a:rPr lang="en-CA" dirty="0" smtClean="0">
                <a:latin typeface="Consolas" panose="020B0609020204030204" pitchFamily="49" charset="0"/>
                <a:cs typeface="Consolas" panose="020B0609020204030204" pitchFamily="49" charset="0"/>
              </a:rPr>
              <a:t>)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bool finished{ false };</a:t>
            </a: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vector3d_t </a:t>
            </a:r>
            <a:r>
              <a:rPr lang="en-CA" b="1" dirty="0">
                <a:solidFill>
                  <a:srgbClr val="FF0000"/>
                </a:solidFill>
                <a:latin typeface="Consolas" panose="020B0609020204030204" pitchFamily="49" charset="0"/>
                <a:cs typeface="Consolas" panose="020B0609020204030204" pitchFamily="49" charset="0"/>
              </a:rPr>
              <a:t>*p_data{new vector3d_t</a:t>
            </a:r>
            <a:r>
              <a:rPr lang="en-CA"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while ( </a:t>
            </a:r>
            <a:r>
              <a:rPr lang="en-CA" i="1" dirty="0" smtClean="0">
                <a:latin typeface="Consolas" panose="020B0609020204030204" pitchFamily="49" charset="0"/>
                <a:cs typeface="Consolas" panose="020B0609020204030204" pitchFamily="49" charset="0"/>
              </a:rPr>
              <a:t>condition</a:t>
            </a:r>
            <a:r>
              <a:rPr lang="en-CA" dirty="0" smtClean="0">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&amp;&amp; !finished </a:t>
            </a:r>
            <a:r>
              <a:rPr lang="en-CA" dirty="0" smtClean="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Do something with the allocated memory</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 ( </a:t>
            </a:r>
            <a:r>
              <a:rPr lang="en-CA" i="1" dirty="0" smtClean="0">
                <a:latin typeface="Consolas" panose="020B0609020204030204" pitchFamily="49" charset="0"/>
                <a:cs typeface="Consolas" panose="020B0609020204030204" pitchFamily="49" charset="0"/>
              </a:rPr>
              <a:t>another-condition</a:t>
            </a:r>
            <a:r>
              <a:rPr lang="en-CA" dirty="0" smtClean="0">
                <a:latin typeface="Consolas" panose="020B0609020204030204" pitchFamily="49" charset="0"/>
                <a:cs typeface="Consolas" panose="020B0609020204030204" pitchFamily="49" charset="0"/>
              </a:rPr>
              <a:t> ) {</a:t>
            </a:r>
          </a:p>
          <a:p>
            <a:pPr marL="800100" lvl="2" indent="0">
              <a:buNone/>
            </a:pPr>
            <a:r>
              <a:rPr lang="en-CA" b="1" dirty="0">
                <a:solidFill>
                  <a:srgbClr val="0070C0"/>
                </a:solidFill>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           finished = true;</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delete p_data;</a:t>
            </a:r>
            <a:endParaRPr lang="en-CA" b="1" dirty="0">
              <a:solidFill>
                <a:srgbClr val="FF000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return </a:t>
            </a:r>
            <a:r>
              <a:rPr lang="en-CA" i="1" dirty="0" smtClean="0">
                <a:latin typeface="Consolas" panose="020B0609020204030204" pitchFamily="49" charset="0"/>
                <a:cs typeface="Consolas" panose="020B0609020204030204" pitchFamily="49" charset="0"/>
              </a:rPr>
              <a:t>return-value</a:t>
            </a: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33044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76947</TotalTime>
  <Words>1469</Words>
  <Application>Microsoft Office PowerPoint</Application>
  <PresentationFormat>On-screen Show (4:3)</PresentationFormat>
  <Paragraphs>255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Memory leaks</vt:lpstr>
      <vt:lpstr>Outline</vt:lpstr>
      <vt:lpstr>Dynamically memory allocation</vt:lpstr>
      <vt:lpstr>Memory leaks</vt:lpstr>
      <vt:lpstr>Losing scope</vt:lpstr>
      <vt:lpstr>Losing scope</vt:lpstr>
      <vt:lpstr>Losing scope</vt:lpstr>
      <vt:lpstr>Losing scope</vt:lpstr>
      <vt:lpstr>Losing scope</vt:lpstr>
      <vt:lpstr>Assignment</vt:lpstr>
      <vt:lpstr>Assignment</vt:lpstr>
      <vt:lpstr>Premature allocation</vt:lpstr>
      <vt:lpstr>Premature allocation</vt:lpstr>
      <vt:lpstr>Allocating memory in structures</vt:lpstr>
      <vt:lpstr>Allocating memory in structures</vt:lpstr>
      <vt:lpstr>Tips to avoid memory leaks</vt:lpstr>
      <vt:lpstr>Restrict allocation to initialization</vt:lpstr>
      <vt:lpstr>Check pointers before they leave scope</vt:lpstr>
      <vt:lpstr>Use the smallest possible scope</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1320</cp:revision>
  <cp:lastPrinted>2018-08-01T20:03:59Z</cp:lastPrinted>
  <dcterms:created xsi:type="dcterms:W3CDTF">2009-09-11T23:00:44Z</dcterms:created>
  <dcterms:modified xsi:type="dcterms:W3CDTF">2018-11-20T19:48:15Z</dcterms:modified>
</cp:coreProperties>
</file>